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144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64E0606-75F2-4F58-9E1F-0BAB478870D5}" type="datetimeFigureOut">
              <a:rPr lang="en-IN" smtClean="0"/>
              <a:t>24-04-2023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B1849D3-563F-4AA4-9EA0-87FB03BA5861}" type="slidenum">
              <a:rPr lang="en-IN" smtClean="0"/>
              <a:t>‹#›</a:t>
            </a:fld>
            <a:endParaRPr lang="en-IN"/>
          </a:p>
        </p:txBody>
      </p:sp>
    </p:spTree>
    <p:extLst>
      <p:ext uri="{BB962C8B-B14F-4D97-AF65-F5344CB8AC3E}">
        <p14:creationId xmlns:p14="http://schemas.microsoft.com/office/powerpoint/2010/main" val="1757207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4E0606-75F2-4F58-9E1F-0BAB478870D5}" type="datetimeFigureOut">
              <a:rPr lang="en-IN" smtClean="0"/>
              <a:t>24-04-2023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B1849D3-563F-4AA4-9EA0-87FB03BA5861}" type="slidenum">
              <a:rPr lang="en-IN" smtClean="0"/>
              <a:t>‹#›</a:t>
            </a:fld>
            <a:endParaRPr lang="en-IN"/>
          </a:p>
        </p:txBody>
      </p:sp>
    </p:spTree>
    <p:extLst>
      <p:ext uri="{BB962C8B-B14F-4D97-AF65-F5344CB8AC3E}">
        <p14:creationId xmlns:p14="http://schemas.microsoft.com/office/powerpoint/2010/main" val="318700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4E0606-75F2-4F58-9E1F-0BAB478870D5}" type="datetimeFigureOut">
              <a:rPr lang="en-IN" smtClean="0"/>
              <a:t>24-04-2023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B1849D3-563F-4AA4-9EA0-87FB03BA5861}" type="slidenum">
              <a:rPr lang="en-IN" smtClean="0"/>
              <a:t>‹#›</a:t>
            </a:fld>
            <a:endParaRPr lang="en-IN"/>
          </a:p>
        </p:txBody>
      </p:sp>
    </p:spTree>
    <p:extLst>
      <p:ext uri="{BB962C8B-B14F-4D97-AF65-F5344CB8AC3E}">
        <p14:creationId xmlns:p14="http://schemas.microsoft.com/office/powerpoint/2010/main" val="434938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4E0606-75F2-4F58-9E1F-0BAB478870D5}" type="datetimeFigureOut">
              <a:rPr lang="en-IN" smtClean="0"/>
              <a:t>24-04-2023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B1849D3-563F-4AA4-9EA0-87FB03BA5861}" type="slidenum">
              <a:rPr lang="en-IN" smtClean="0"/>
              <a:t>‹#›</a:t>
            </a:fld>
            <a:endParaRPr lang="en-IN"/>
          </a:p>
        </p:txBody>
      </p:sp>
    </p:spTree>
    <p:extLst>
      <p:ext uri="{BB962C8B-B14F-4D97-AF65-F5344CB8AC3E}">
        <p14:creationId xmlns:p14="http://schemas.microsoft.com/office/powerpoint/2010/main" val="1319575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4E0606-75F2-4F58-9E1F-0BAB478870D5}" type="datetimeFigureOut">
              <a:rPr lang="en-IN" smtClean="0"/>
              <a:t>24-04-2023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B1849D3-563F-4AA4-9EA0-87FB03BA5861}" type="slidenum">
              <a:rPr lang="en-IN" smtClean="0"/>
              <a:t>‹#›</a:t>
            </a:fld>
            <a:endParaRPr lang="en-IN"/>
          </a:p>
        </p:txBody>
      </p:sp>
    </p:spTree>
    <p:extLst>
      <p:ext uri="{BB962C8B-B14F-4D97-AF65-F5344CB8AC3E}">
        <p14:creationId xmlns:p14="http://schemas.microsoft.com/office/powerpoint/2010/main" val="2036173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64E0606-75F2-4F58-9E1F-0BAB478870D5}" type="datetimeFigureOut">
              <a:rPr lang="en-IN" smtClean="0"/>
              <a:t>24-04-2023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B1849D3-563F-4AA4-9EA0-87FB03BA5861}" type="slidenum">
              <a:rPr lang="en-IN" smtClean="0"/>
              <a:t>‹#›</a:t>
            </a:fld>
            <a:endParaRPr lang="en-IN"/>
          </a:p>
        </p:txBody>
      </p:sp>
    </p:spTree>
    <p:extLst>
      <p:ext uri="{BB962C8B-B14F-4D97-AF65-F5344CB8AC3E}">
        <p14:creationId xmlns:p14="http://schemas.microsoft.com/office/powerpoint/2010/main" val="1987221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64E0606-75F2-4F58-9E1F-0BAB478870D5}" type="datetimeFigureOut">
              <a:rPr lang="en-IN" smtClean="0"/>
              <a:t>24-04-2023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B1849D3-563F-4AA4-9EA0-87FB03BA5861}" type="slidenum">
              <a:rPr lang="en-IN" smtClean="0"/>
              <a:t>‹#›</a:t>
            </a:fld>
            <a:endParaRPr lang="en-IN"/>
          </a:p>
        </p:txBody>
      </p:sp>
    </p:spTree>
    <p:extLst>
      <p:ext uri="{BB962C8B-B14F-4D97-AF65-F5344CB8AC3E}">
        <p14:creationId xmlns:p14="http://schemas.microsoft.com/office/powerpoint/2010/main" val="535687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64E0606-75F2-4F58-9E1F-0BAB478870D5}" type="datetimeFigureOut">
              <a:rPr lang="en-IN" smtClean="0"/>
              <a:t>24-04-2023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B1849D3-563F-4AA4-9EA0-87FB03BA5861}" type="slidenum">
              <a:rPr lang="en-IN" smtClean="0"/>
              <a:t>‹#›</a:t>
            </a:fld>
            <a:endParaRPr lang="en-IN"/>
          </a:p>
        </p:txBody>
      </p:sp>
    </p:spTree>
    <p:extLst>
      <p:ext uri="{BB962C8B-B14F-4D97-AF65-F5344CB8AC3E}">
        <p14:creationId xmlns:p14="http://schemas.microsoft.com/office/powerpoint/2010/main" val="3288120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4E0606-75F2-4F58-9E1F-0BAB478870D5}" type="datetimeFigureOut">
              <a:rPr lang="en-IN" smtClean="0"/>
              <a:t>24-04-2023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B1849D3-563F-4AA4-9EA0-87FB03BA5861}" type="slidenum">
              <a:rPr lang="en-IN" smtClean="0"/>
              <a:t>‹#›</a:t>
            </a:fld>
            <a:endParaRPr lang="en-IN"/>
          </a:p>
        </p:txBody>
      </p:sp>
    </p:spTree>
    <p:extLst>
      <p:ext uri="{BB962C8B-B14F-4D97-AF65-F5344CB8AC3E}">
        <p14:creationId xmlns:p14="http://schemas.microsoft.com/office/powerpoint/2010/main" val="2870471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4E0606-75F2-4F58-9E1F-0BAB478870D5}" type="datetimeFigureOut">
              <a:rPr lang="en-IN" smtClean="0"/>
              <a:t>24-04-2023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B1849D3-563F-4AA4-9EA0-87FB03BA5861}" type="slidenum">
              <a:rPr lang="en-IN" smtClean="0"/>
              <a:t>‹#›</a:t>
            </a:fld>
            <a:endParaRPr lang="en-IN"/>
          </a:p>
        </p:txBody>
      </p:sp>
    </p:spTree>
    <p:extLst>
      <p:ext uri="{BB962C8B-B14F-4D97-AF65-F5344CB8AC3E}">
        <p14:creationId xmlns:p14="http://schemas.microsoft.com/office/powerpoint/2010/main" val="3498734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4E0606-75F2-4F58-9E1F-0BAB478870D5}" type="datetimeFigureOut">
              <a:rPr lang="en-IN" smtClean="0"/>
              <a:t>24-04-2023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B1849D3-563F-4AA4-9EA0-87FB03BA5861}" type="slidenum">
              <a:rPr lang="en-IN" smtClean="0"/>
              <a:t>‹#›</a:t>
            </a:fld>
            <a:endParaRPr lang="en-IN"/>
          </a:p>
        </p:txBody>
      </p:sp>
    </p:spTree>
    <p:extLst>
      <p:ext uri="{BB962C8B-B14F-4D97-AF65-F5344CB8AC3E}">
        <p14:creationId xmlns:p14="http://schemas.microsoft.com/office/powerpoint/2010/main" val="2938209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E0606-75F2-4F58-9E1F-0BAB478870D5}" type="datetimeFigureOut">
              <a:rPr lang="en-IN" smtClean="0"/>
              <a:t>24-04-2023</a:t>
            </a:fld>
            <a:endParaRPr lang="en-IN"/>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1849D3-563F-4AA4-9EA0-87FB03BA5861}" type="slidenum">
              <a:rPr lang="en-IN" smtClean="0"/>
              <a:t>‹#›</a:t>
            </a:fld>
            <a:endParaRPr lang="en-IN"/>
          </a:p>
        </p:txBody>
      </p:sp>
    </p:spTree>
    <p:extLst>
      <p:ext uri="{BB962C8B-B14F-4D97-AF65-F5344CB8AC3E}">
        <p14:creationId xmlns:p14="http://schemas.microsoft.com/office/powerpoint/2010/main" val="14894826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
          <p:cNvSpPr txBox="1">
            <a:spLocks noChangeArrowheads="1"/>
          </p:cNvSpPr>
          <p:nvPr/>
        </p:nvSpPr>
        <p:spPr bwMode="auto">
          <a:xfrm>
            <a:off x="1692506" y="1522315"/>
            <a:ext cx="5994797" cy="19442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9pPr>
          </a:lstStyle>
          <a:p>
            <a:pPr algn="ctr" eaLnBrk="1" hangingPunct="1">
              <a:buClrTx/>
              <a:buFontTx/>
              <a:buNone/>
            </a:pPr>
            <a:r>
              <a:rPr lang="en-GB" altLang="en-US" sz="1200" b="1" dirty="0">
                <a:solidFill>
                  <a:srgbClr val="C00000"/>
                </a:solidFill>
                <a:latin typeface="Arial" panose="020B0604020202020204" pitchFamily="34" charset="0"/>
              </a:rPr>
              <a:t/>
            </a:r>
            <a:br>
              <a:rPr lang="en-GB" altLang="en-US" sz="1200" b="1" dirty="0">
                <a:solidFill>
                  <a:srgbClr val="C00000"/>
                </a:solidFill>
                <a:latin typeface="Arial" panose="020B0604020202020204" pitchFamily="34" charset="0"/>
              </a:rPr>
            </a:br>
            <a:r>
              <a:rPr lang="en-GB" altLang="en-US" sz="3600" b="1" dirty="0">
                <a:solidFill>
                  <a:schemeClr val="tx1"/>
                </a:solidFill>
                <a:latin typeface="Arial" panose="020B0604020202020204" pitchFamily="34" charset="0"/>
              </a:rPr>
              <a:t>E-Module </a:t>
            </a:r>
          </a:p>
          <a:p>
            <a:pPr algn="ctr" eaLnBrk="1" hangingPunct="1">
              <a:buClrTx/>
              <a:buFontTx/>
              <a:buNone/>
            </a:pPr>
            <a:r>
              <a:rPr lang="en-GB" altLang="en-US" sz="3600" b="1" dirty="0">
                <a:solidFill>
                  <a:schemeClr val="tx1"/>
                </a:solidFill>
                <a:latin typeface="Arial" panose="020B0604020202020204" pitchFamily="34" charset="0"/>
              </a:rPr>
              <a:t>On</a:t>
            </a:r>
          </a:p>
          <a:p>
            <a:pPr algn="ctr" eaLnBrk="1" hangingPunct="1">
              <a:buClrTx/>
              <a:buFontTx/>
              <a:buNone/>
            </a:pPr>
            <a:r>
              <a:rPr lang="en-GB" altLang="en-US" sz="3600" b="1" dirty="0">
                <a:solidFill>
                  <a:schemeClr val="tx1"/>
                </a:solidFill>
                <a:latin typeface="Arial" panose="020B0604020202020204" pitchFamily="34" charset="0"/>
              </a:rPr>
              <a:t>Simple harmonic motion</a:t>
            </a:r>
          </a:p>
          <a:p>
            <a:pPr algn="ctr" eaLnBrk="1" hangingPunct="1">
              <a:buClrTx/>
              <a:buFontTx/>
              <a:buNone/>
            </a:pPr>
            <a:endParaRPr lang="en-GB" altLang="en-US" sz="1800" b="1" dirty="0">
              <a:solidFill>
                <a:srgbClr val="C00000"/>
              </a:solidFill>
              <a:latin typeface="Arial" panose="020B0604020202020204" pitchFamily="34" charset="0"/>
            </a:endParaRPr>
          </a:p>
        </p:txBody>
      </p:sp>
      <p:sp>
        <p:nvSpPr>
          <p:cNvPr id="5" name="TextBox 4"/>
          <p:cNvSpPr txBox="1"/>
          <p:nvPr/>
        </p:nvSpPr>
        <p:spPr>
          <a:xfrm>
            <a:off x="3091063" y="4217772"/>
            <a:ext cx="3197681" cy="923330"/>
          </a:xfrm>
          <a:prstGeom prst="rect">
            <a:avLst/>
          </a:prstGeom>
          <a:noFill/>
        </p:spPr>
        <p:txBody>
          <a:bodyPr wrap="square" rtlCol="0">
            <a:spAutoFit/>
          </a:bodyPr>
          <a:lstStyle/>
          <a:p>
            <a:pPr algn="ctr"/>
            <a:r>
              <a:rPr lang="en-GB" altLang="en-US" b="1" dirty="0" err="1">
                <a:solidFill>
                  <a:srgbClr val="C00000"/>
                </a:solidFill>
                <a:latin typeface="Arial" panose="020B0604020202020204" pitchFamily="34" charset="0"/>
              </a:rPr>
              <a:t>Dr.</a:t>
            </a:r>
            <a:r>
              <a:rPr lang="en-GB" altLang="en-US" b="1" dirty="0">
                <a:solidFill>
                  <a:srgbClr val="C00000"/>
                </a:solidFill>
                <a:latin typeface="Arial" panose="020B0604020202020204" pitchFamily="34" charset="0"/>
              </a:rPr>
              <a:t> Soubhik Chattopadhyay</a:t>
            </a:r>
          </a:p>
          <a:p>
            <a:pPr algn="ctr"/>
            <a:r>
              <a:rPr lang="en-GB" altLang="en-US" b="1" dirty="0">
                <a:solidFill>
                  <a:srgbClr val="C00000"/>
                </a:solidFill>
                <a:latin typeface="Arial" panose="020B0604020202020204" pitchFamily="34" charset="0"/>
              </a:rPr>
              <a:t>Department of Physics</a:t>
            </a:r>
          </a:p>
          <a:p>
            <a:pPr algn="ctr"/>
            <a:r>
              <a:rPr lang="en-GB" altLang="en-US" b="1" dirty="0" err="1">
                <a:solidFill>
                  <a:srgbClr val="C00000"/>
                </a:solidFill>
                <a:latin typeface="Arial" panose="020B0604020202020204" pitchFamily="34" charset="0"/>
              </a:rPr>
              <a:t>Sovarani</a:t>
            </a:r>
            <a:r>
              <a:rPr lang="en-GB" altLang="en-US" b="1" dirty="0">
                <a:solidFill>
                  <a:srgbClr val="C00000"/>
                </a:solidFill>
                <a:latin typeface="Arial" panose="020B0604020202020204" pitchFamily="34" charset="0"/>
              </a:rPr>
              <a:t> Memorial </a:t>
            </a:r>
            <a:r>
              <a:rPr lang="en-GB" altLang="en-US" b="1" dirty="0" smtClean="0">
                <a:solidFill>
                  <a:srgbClr val="C00000"/>
                </a:solidFill>
                <a:latin typeface="Arial" panose="020B0604020202020204" pitchFamily="34" charset="0"/>
              </a:rPr>
              <a:t>College</a:t>
            </a:r>
            <a:endParaRPr lang="en-GB" altLang="en-US" b="1" dirty="0">
              <a:solidFill>
                <a:srgbClr val="C00000"/>
              </a:solidFill>
              <a:latin typeface="Arial" panose="020B0604020202020204" pitchFamily="34" charset="0"/>
            </a:endParaRPr>
          </a:p>
        </p:txBody>
      </p:sp>
    </p:spTree>
    <p:extLst>
      <p:ext uri="{BB962C8B-B14F-4D97-AF65-F5344CB8AC3E}">
        <p14:creationId xmlns:p14="http://schemas.microsoft.com/office/powerpoint/2010/main" val="33784495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1_07_FigureA.jpg"/>
          <p:cNvPicPr>
            <a:picLocks noChangeAspect="1"/>
          </p:cNvPicPr>
          <p:nvPr/>
        </p:nvPicPr>
        <p:blipFill rotWithShape="1">
          <a:blip r:embed="rId2" cstate="print">
            <a:extLst>
              <a:ext uri="{28A0092B-C50C-407E-A947-70E740481C1C}">
                <a14:useLocalDpi xmlns:a14="http://schemas.microsoft.com/office/drawing/2010/main" val="0"/>
              </a:ext>
            </a:extLst>
          </a:blip>
          <a:srcRect b="2478"/>
          <a:stretch/>
        </p:blipFill>
        <p:spPr>
          <a:xfrm>
            <a:off x="447675" y="1517316"/>
            <a:ext cx="2424197" cy="3469106"/>
          </a:xfrm>
          <a:prstGeom prst="rect">
            <a:avLst/>
          </a:prstGeom>
        </p:spPr>
      </p:pic>
      <p:pic>
        <p:nvPicPr>
          <p:cNvPr id="3" name="Picture 2" descr="11_07_FigureB.jpg"/>
          <p:cNvPicPr>
            <a:picLocks noChangeAspect="1"/>
          </p:cNvPicPr>
          <p:nvPr/>
        </p:nvPicPr>
        <p:blipFill rotWithShape="1">
          <a:blip r:embed="rId3" cstate="print">
            <a:extLst>
              <a:ext uri="{28A0092B-C50C-407E-A947-70E740481C1C}">
                <a14:useLocalDpi xmlns:a14="http://schemas.microsoft.com/office/drawing/2010/main" val="0"/>
              </a:ext>
            </a:extLst>
          </a:blip>
          <a:srcRect b="5969"/>
          <a:stretch/>
        </p:blipFill>
        <p:spPr>
          <a:xfrm>
            <a:off x="562750" y="5159889"/>
            <a:ext cx="2187047" cy="1263637"/>
          </a:xfrm>
          <a:prstGeom prst="rect">
            <a:avLst/>
          </a:prstGeom>
        </p:spPr>
      </p:pic>
      <p:sp>
        <p:nvSpPr>
          <p:cNvPr id="4" name="Title 1"/>
          <p:cNvSpPr>
            <a:spLocks noGrp="1"/>
          </p:cNvSpPr>
          <p:nvPr>
            <p:ph type="title"/>
          </p:nvPr>
        </p:nvSpPr>
        <p:spPr>
          <a:xfrm>
            <a:off x="438150" y="243840"/>
            <a:ext cx="7886700" cy="997269"/>
          </a:xfrm>
        </p:spPr>
        <p:txBody>
          <a:bodyPr>
            <a:normAutofit/>
          </a:bodyPr>
          <a:lstStyle/>
          <a:p>
            <a:r>
              <a:rPr lang="en-US" sz="3600" b="1" dirty="0" err="1" smtClean="0">
                <a:solidFill>
                  <a:schemeClr val="accent1">
                    <a:lumMod val="75000"/>
                  </a:schemeClr>
                </a:solidFill>
                <a:latin typeface="Times New Roman" panose="02020603050405020304" pitchFamily="18" charset="0"/>
                <a:cs typeface="Times New Roman" panose="02020603050405020304" pitchFamily="18" charset="0"/>
              </a:rPr>
              <a:t>SHM</a:t>
            </a:r>
            <a:r>
              <a:rPr lang="en-US" sz="3600" b="1" dirty="0" smtClean="0">
                <a:solidFill>
                  <a:schemeClr val="accent1">
                    <a:lumMod val="75000"/>
                  </a:schemeClr>
                </a:solidFill>
                <a:latin typeface="Times New Roman" panose="02020603050405020304" pitchFamily="18" charset="0"/>
                <a:cs typeface="Times New Roman" panose="02020603050405020304" pitchFamily="18" charset="0"/>
              </a:rPr>
              <a:t> &amp; Uniform circular motion</a:t>
            </a:r>
            <a:endParaRPr lang="en-IN" sz="36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3443417" y="1175034"/>
            <a:ext cx="5115697" cy="4708981"/>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Let us consider the uniform circular motion of a particle.</a:t>
            </a:r>
          </a:p>
          <a:p>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The motion of the projection on x axis or y axis will be </a:t>
            </a:r>
            <a:r>
              <a:rPr lang="en-US" sz="2000" dirty="0" err="1" smtClean="0">
                <a:latin typeface="Times New Roman" panose="02020603050405020304" pitchFamily="18" charset="0"/>
                <a:cs typeface="Times New Roman" panose="02020603050405020304" pitchFamily="18" charset="0"/>
              </a:rPr>
              <a:t>SHM</a:t>
            </a:r>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A =&gt; radius of the circular path</a:t>
            </a:r>
          </a:p>
          <a:p>
            <a:r>
              <a:rPr lang="en-US" sz="2000" dirty="0" smtClean="0">
                <a:latin typeface="Symbol" panose="05050102010706020507" pitchFamily="18" charset="2"/>
                <a:cs typeface="Times New Roman" panose="02020603050405020304" pitchFamily="18" charset="0"/>
              </a:rPr>
              <a:t>q</a:t>
            </a:r>
            <a:r>
              <a:rPr lang="en-US" sz="2000" dirty="0" smtClean="0">
                <a:latin typeface="Times New Roman" panose="02020603050405020304" pitchFamily="18" charset="0"/>
                <a:cs typeface="Times New Roman" panose="02020603050405020304" pitchFamily="18" charset="0"/>
              </a:rPr>
              <a:t> =&gt; Angular displacement</a:t>
            </a:r>
          </a:p>
          <a:p>
            <a:r>
              <a:rPr lang="en-US" sz="2000" dirty="0" smtClean="0">
                <a:latin typeface="Times New Roman" panose="02020603050405020304" pitchFamily="18" charset="0"/>
                <a:cs typeface="Times New Roman" panose="02020603050405020304" pitchFamily="18" charset="0"/>
              </a:rPr>
              <a:t>Then the displacement of the projection  on x axis (or y axis) from the center (the mean position) of the circle is</a:t>
            </a:r>
          </a:p>
          <a:p>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x = A </a:t>
            </a:r>
            <a:r>
              <a:rPr lang="en-US" sz="2000" dirty="0" err="1" smtClean="0">
                <a:latin typeface="Times New Roman" panose="02020603050405020304" pitchFamily="18" charset="0"/>
                <a:cs typeface="Times New Roman" panose="02020603050405020304" pitchFamily="18" charset="0"/>
              </a:rPr>
              <a:t>cos</a:t>
            </a:r>
            <a:r>
              <a:rPr lang="en-US" sz="2000" dirty="0" smtClean="0">
                <a:latin typeface="Times New Roman" panose="02020603050405020304" pitchFamily="18" charset="0"/>
                <a:cs typeface="Times New Roman" panose="02020603050405020304" pitchFamily="18" charset="0"/>
              </a:rPr>
              <a:t> </a:t>
            </a:r>
            <a:r>
              <a:rPr lang="en-US" sz="2000" dirty="0" smtClean="0">
                <a:latin typeface="Symbol" panose="05050102010706020507" pitchFamily="18" charset="2"/>
                <a:cs typeface="Times New Roman" panose="02020603050405020304" pitchFamily="18" charset="0"/>
              </a:rPr>
              <a:t>q (</a:t>
            </a:r>
            <a:r>
              <a:rPr lang="en-US" sz="2000" dirty="0" smtClean="0">
                <a:latin typeface="Times New Roman" panose="02020603050405020304" pitchFamily="18" charset="0"/>
                <a:cs typeface="Times New Roman" panose="02020603050405020304" pitchFamily="18" charset="0"/>
              </a:rPr>
              <a:t>y = A sin </a:t>
            </a:r>
            <a:r>
              <a:rPr lang="en-US" sz="2000" dirty="0" smtClean="0">
                <a:latin typeface="Symbol" panose="05050102010706020507" pitchFamily="18" charset="2"/>
                <a:cs typeface="Times New Roman" panose="02020603050405020304" pitchFamily="18" charset="0"/>
              </a:rPr>
              <a:t>q</a:t>
            </a:r>
            <a:r>
              <a:rPr lang="en-US" sz="2000" dirty="0" smtClean="0">
                <a:latin typeface="Times New Roman" panose="02020603050405020304" pitchFamily="18" charset="0"/>
                <a:cs typeface="Times New Roman" panose="02020603050405020304" pitchFamily="18" charset="0"/>
              </a:rPr>
              <a:t>)</a:t>
            </a:r>
          </a:p>
          <a:p>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Here A=&gt; Amplitude of oscillation.</a:t>
            </a:r>
            <a:endParaRPr lang="en-IN" sz="2000" dirty="0">
              <a:latin typeface="Symbol" panose="05050102010706020507" pitchFamily="18" charset="2"/>
              <a:cs typeface="Times New Roman" panose="02020603050405020304" pitchFamily="18" charset="0"/>
            </a:endParaRPr>
          </a:p>
        </p:txBody>
      </p:sp>
    </p:spTree>
    <p:extLst>
      <p:ext uri="{BB962C8B-B14F-4D97-AF65-F5344CB8AC3E}">
        <p14:creationId xmlns:p14="http://schemas.microsoft.com/office/powerpoint/2010/main" val="3706708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randombar(horizontal)">
                                      <p:cBhvr>
                                        <p:cTn id="21" dur="500"/>
                                        <p:tgtEl>
                                          <p:spTgt spid="5">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randombar(horizontal)">
                                      <p:cBhvr>
                                        <p:cTn id="26" dur="500"/>
                                        <p:tgtEl>
                                          <p:spTgt spid="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Effect transition="in" filter="randombar(horizontal)">
                                      <p:cBhvr>
                                        <p:cTn id="31" dur="500"/>
                                        <p:tgtEl>
                                          <p:spTgt spid="5">
                                            <p:txEl>
                                              <p:pRg st="4" end="4"/>
                                            </p:txEl>
                                          </p:spTgt>
                                        </p:tgtEl>
                                      </p:cBhvr>
                                    </p:animEffect>
                                  </p:childTnLst>
                                </p:cTn>
                              </p:par>
                              <p:par>
                                <p:cTn id="32" presetID="14" presetClass="entr" presetSubtype="10" fill="hold" nodeType="withEffect">
                                  <p:stCondLst>
                                    <p:cond delay="0"/>
                                  </p:stCondLst>
                                  <p:childTnLst>
                                    <p:set>
                                      <p:cBhvr>
                                        <p:cTn id="33" dur="1" fill="hold">
                                          <p:stCondLst>
                                            <p:cond delay="0"/>
                                          </p:stCondLst>
                                        </p:cTn>
                                        <p:tgtEl>
                                          <p:spTgt spid="5">
                                            <p:txEl>
                                              <p:pRg st="5" end="5"/>
                                            </p:txEl>
                                          </p:spTgt>
                                        </p:tgtEl>
                                        <p:attrNameLst>
                                          <p:attrName>style.visibility</p:attrName>
                                        </p:attrNameLst>
                                      </p:cBhvr>
                                      <p:to>
                                        <p:strVal val="visible"/>
                                      </p:to>
                                    </p:set>
                                    <p:animEffect transition="in" filter="randombar(horizontal)">
                                      <p:cBhvr>
                                        <p:cTn id="34" dur="500"/>
                                        <p:tgtEl>
                                          <p:spTgt spid="5">
                                            <p:txEl>
                                              <p:pRg st="5" end="5"/>
                                            </p:txEl>
                                          </p:spTgt>
                                        </p:tgtEl>
                                      </p:cBhvr>
                                    </p:animEffect>
                                  </p:childTnLst>
                                </p:cTn>
                              </p:par>
                              <p:par>
                                <p:cTn id="35" presetID="14" presetClass="entr" presetSubtype="10" fill="hold" nodeType="with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randombar(horizont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randombar(horizontal)">
                                      <p:cBhvr>
                                        <p:cTn id="42" dur="500"/>
                                        <p:tgtEl>
                                          <p:spTgt spid="5">
                                            <p:txEl>
                                              <p:pRg st="8" end="8"/>
                                            </p:txEl>
                                          </p:spTgt>
                                        </p:tgtEl>
                                      </p:cBhvr>
                                    </p:animEffect>
                                  </p:childTnLst>
                                </p:cTn>
                              </p:par>
                              <p:par>
                                <p:cTn id="43" presetID="14" presetClass="entr" presetSubtype="10" fill="hold" nodeType="withEffect">
                                  <p:stCondLst>
                                    <p:cond delay="0"/>
                                  </p:stCondLst>
                                  <p:childTnLst>
                                    <p:set>
                                      <p:cBhvr>
                                        <p:cTn id="44" dur="1" fill="hold">
                                          <p:stCondLst>
                                            <p:cond delay="0"/>
                                          </p:stCondLst>
                                        </p:cTn>
                                        <p:tgtEl>
                                          <p:spTgt spid="5">
                                            <p:txEl>
                                              <p:pRg st="10" end="10"/>
                                            </p:txEl>
                                          </p:spTgt>
                                        </p:tgtEl>
                                        <p:attrNameLst>
                                          <p:attrName>style.visibility</p:attrName>
                                        </p:attrNameLst>
                                      </p:cBhvr>
                                      <p:to>
                                        <p:strVal val="visible"/>
                                      </p:to>
                                    </p:set>
                                    <p:animEffect transition="in" filter="randombar(horizontal)">
                                      <p:cBhvr>
                                        <p:cTn id="45"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38150" y="243840"/>
            <a:ext cx="7886700" cy="997269"/>
          </a:xfrm>
        </p:spPr>
        <p:txBody>
          <a:bodyPr>
            <a:normAutofit/>
          </a:bodyPr>
          <a:lstStyle/>
          <a:p>
            <a:r>
              <a:rPr lang="en-US" sz="3600" b="1" dirty="0" err="1" smtClean="0">
                <a:solidFill>
                  <a:schemeClr val="accent1">
                    <a:lumMod val="75000"/>
                  </a:schemeClr>
                </a:solidFill>
                <a:latin typeface="Times New Roman" panose="02020603050405020304" pitchFamily="18" charset="0"/>
                <a:cs typeface="Times New Roman" panose="02020603050405020304" pitchFamily="18" charset="0"/>
              </a:rPr>
              <a:t>SHM</a:t>
            </a:r>
            <a:r>
              <a:rPr lang="en-US" sz="3600" b="1" dirty="0" smtClean="0">
                <a:solidFill>
                  <a:schemeClr val="accent1">
                    <a:lumMod val="75000"/>
                  </a:schemeClr>
                </a:solidFill>
                <a:latin typeface="Times New Roman" panose="02020603050405020304" pitchFamily="18" charset="0"/>
                <a:cs typeface="Times New Roman" panose="02020603050405020304" pitchFamily="18" charset="0"/>
              </a:rPr>
              <a:t> &amp; Uniform circular motion</a:t>
            </a:r>
            <a:endParaRPr lang="en-IN" sz="3600" b="1" dirty="0">
              <a:solidFill>
                <a:schemeClr val="accent1">
                  <a:lumMod val="75000"/>
                </a:schemeClr>
              </a:solidFill>
              <a:latin typeface="Times New Roman" panose="02020603050405020304" pitchFamily="18" charset="0"/>
              <a:cs typeface="Times New Roman" panose="02020603050405020304" pitchFamily="18" charset="0"/>
            </a:endParaRPr>
          </a:p>
        </p:txBody>
      </p:sp>
      <p:pic>
        <p:nvPicPr>
          <p:cNvPr id="6" name="Picture 5" descr="11_07_FigureA.jpg"/>
          <p:cNvPicPr>
            <a:picLocks noChangeAspect="1"/>
          </p:cNvPicPr>
          <p:nvPr/>
        </p:nvPicPr>
        <p:blipFill rotWithShape="1">
          <a:blip r:embed="rId2" cstate="print">
            <a:extLst>
              <a:ext uri="{28A0092B-C50C-407E-A947-70E740481C1C}">
                <a14:useLocalDpi xmlns:a14="http://schemas.microsoft.com/office/drawing/2010/main" val="0"/>
              </a:ext>
            </a:extLst>
          </a:blip>
          <a:srcRect b="2478"/>
          <a:stretch/>
        </p:blipFill>
        <p:spPr>
          <a:xfrm>
            <a:off x="447675" y="1517316"/>
            <a:ext cx="2424197" cy="3469106"/>
          </a:xfrm>
          <a:prstGeom prst="rect">
            <a:avLst/>
          </a:prstGeom>
        </p:spPr>
      </p:pic>
      <p:pic>
        <p:nvPicPr>
          <p:cNvPr id="7" name="Picture 6" descr="11_07_FigureB.jpg"/>
          <p:cNvPicPr>
            <a:picLocks noChangeAspect="1"/>
          </p:cNvPicPr>
          <p:nvPr/>
        </p:nvPicPr>
        <p:blipFill rotWithShape="1">
          <a:blip r:embed="rId3" cstate="print">
            <a:extLst>
              <a:ext uri="{28A0092B-C50C-407E-A947-70E740481C1C}">
                <a14:useLocalDpi xmlns:a14="http://schemas.microsoft.com/office/drawing/2010/main" val="0"/>
              </a:ext>
            </a:extLst>
          </a:blip>
          <a:srcRect b="5969"/>
          <a:stretch/>
        </p:blipFill>
        <p:spPr>
          <a:xfrm>
            <a:off x="562750" y="5159889"/>
            <a:ext cx="2187047" cy="1263637"/>
          </a:xfrm>
          <a:prstGeom prst="rect">
            <a:avLst/>
          </a:prstGeom>
        </p:spPr>
      </p:pic>
      <mc:AlternateContent xmlns:mc="http://schemas.openxmlformats.org/markup-compatibility/2006" xmlns:a14="http://schemas.microsoft.com/office/drawing/2010/main">
        <mc:Choice Requires="a14">
          <p:sp>
            <p:nvSpPr>
              <p:cNvPr id="8" name="TextBox 7"/>
              <p:cNvSpPr txBox="1"/>
              <p:nvPr/>
            </p:nvSpPr>
            <p:spPr>
              <a:xfrm>
                <a:off x="3682314" y="1517316"/>
                <a:ext cx="5008605" cy="3765518"/>
              </a:xfrm>
              <a:prstGeom prst="rect">
                <a:avLst/>
              </a:prstGeom>
              <a:noFill/>
            </p:spPr>
            <p:txBody>
              <a:bodyPr wrap="square" rtlCol="0">
                <a:spAutoFit/>
              </a:bodyPr>
              <a:lstStyle/>
              <a:p>
                <a:r>
                  <a:rPr lang="en-IN" sz="2000" dirty="0" smtClean="0">
                    <a:latin typeface="Times New Roman" panose="02020603050405020304" pitchFamily="18" charset="0"/>
                    <a:cs typeface="Times New Roman" panose="02020603050405020304" pitchFamily="18" charset="0"/>
                  </a:rPr>
                  <a:t>If </a:t>
                </a:r>
                <a14:m>
                  <m:oMath xmlns:m="http://schemas.openxmlformats.org/officeDocument/2006/math">
                    <m:r>
                      <m:rPr>
                        <m:sty m:val="p"/>
                      </m:rPr>
                      <a:rPr lang="en-IN" sz="2000" i="0" smtClean="0">
                        <a:latin typeface="Cambria Math" panose="02040503050406030204" pitchFamily="18" charset="0"/>
                        <a:ea typeface="Cambria Math" panose="02040503050406030204" pitchFamily="18" charset="0"/>
                        <a:cs typeface="Times New Roman" panose="02020603050405020304" pitchFamily="18" charset="0"/>
                      </a:rPr>
                      <m:t>ω</m:t>
                    </m:r>
                    <m:r>
                      <a:rPr lang="en-IN" sz="2000" i="0" smtClean="0">
                        <a:latin typeface="Cambria Math" panose="02040503050406030204" pitchFamily="18" charset="0"/>
                        <a:ea typeface="Cambria Math" panose="02040503050406030204" pitchFamily="18" charset="0"/>
                        <a:cs typeface="Times New Roman" panose="02020603050405020304" pitchFamily="18" charset="0"/>
                      </a:rPr>
                      <m:t>⇒</m:t>
                    </m:r>
                    <m:r>
                      <m:rPr>
                        <m:sty m:val="p"/>
                      </m:rPr>
                      <a:rPr lang="en-IN" sz="2000" b="0" i="0" smtClean="0">
                        <a:latin typeface="Cambria Math" panose="02040503050406030204" pitchFamily="18" charset="0"/>
                        <a:ea typeface="Cambria Math" panose="02040503050406030204" pitchFamily="18" charset="0"/>
                        <a:cs typeface="Times New Roman" panose="02020603050405020304" pitchFamily="18" charset="0"/>
                      </a:rPr>
                      <m:t>uniform</m:t>
                    </m:r>
                    <m:r>
                      <a:rPr lang="en-IN" sz="2000" b="0" i="0" smtClean="0">
                        <a:latin typeface="Cambria Math" panose="02040503050406030204" pitchFamily="18" charset="0"/>
                        <a:ea typeface="Cambria Math" panose="02040503050406030204" pitchFamily="18" charset="0"/>
                        <a:cs typeface="Times New Roman" panose="02020603050405020304" pitchFamily="18" charset="0"/>
                      </a:rPr>
                      <m:t> </m:t>
                    </m:r>
                    <m:r>
                      <m:rPr>
                        <m:sty m:val="p"/>
                      </m:rPr>
                      <a:rPr lang="en-IN" sz="2000" b="0" i="0" smtClean="0">
                        <a:latin typeface="Cambria Math" panose="02040503050406030204" pitchFamily="18" charset="0"/>
                        <a:ea typeface="Cambria Math" panose="02040503050406030204" pitchFamily="18" charset="0"/>
                        <a:cs typeface="Times New Roman" panose="02020603050405020304" pitchFamily="18" charset="0"/>
                      </a:rPr>
                      <m:t>angular</m:t>
                    </m:r>
                    <m:r>
                      <a:rPr lang="en-IN" sz="2000" b="0" i="0" smtClean="0">
                        <a:latin typeface="Cambria Math" panose="02040503050406030204" pitchFamily="18" charset="0"/>
                        <a:ea typeface="Cambria Math" panose="02040503050406030204" pitchFamily="18" charset="0"/>
                        <a:cs typeface="Times New Roman" panose="02020603050405020304" pitchFamily="18" charset="0"/>
                      </a:rPr>
                      <m:t> </m:t>
                    </m:r>
                    <m:r>
                      <m:rPr>
                        <m:sty m:val="p"/>
                      </m:rPr>
                      <a:rPr lang="en-IN" sz="2000" b="0" i="0" smtClean="0">
                        <a:latin typeface="Cambria Math" panose="02040503050406030204" pitchFamily="18" charset="0"/>
                        <a:ea typeface="Cambria Math" panose="02040503050406030204" pitchFamily="18" charset="0"/>
                        <a:cs typeface="Times New Roman" panose="02020603050405020304" pitchFamily="18" charset="0"/>
                      </a:rPr>
                      <m:t>velocity</m:t>
                    </m:r>
                  </m:oMath>
                </a14:m>
                <a:endParaRPr lang="en-IN" sz="2000" b="0" dirty="0" smtClean="0">
                  <a:latin typeface="Cambria Math" panose="02040503050406030204" pitchFamily="18" charset="0"/>
                  <a:ea typeface="Cambria Math" panose="02040503050406030204" pitchFamily="18" charset="0"/>
                  <a:cs typeface="Times New Roman" panose="02020603050405020304" pitchFamily="18" charset="0"/>
                </a:endParaRPr>
              </a:p>
              <a:p>
                <a:r>
                  <a:rPr lang="en-IN" sz="2000" dirty="0" smtClean="0">
                    <a:ea typeface="Cambria Math" panose="02040503050406030204" pitchFamily="18" charset="0"/>
                    <a:cs typeface="Times New Roman" panose="02020603050405020304" pitchFamily="18" charset="0"/>
                  </a:rPr>
                  <a:t>    </a:t>
                </a:r>
                <a14:m>
                  <m:oMath xmlns:m="http://schemas.openxmlformats.org/officeDocument/2006/math">
                    <m:r>
                      <a:rPr lang="en-IN" sz="2000" i="0" smtClean="0">
                        <a:latin typeface="Cambria Math" panose="02040503050406030204" pitchFamily="18" charset="0"/>
                        <a:ea typeface="Cambria Math" panose="02040503050406030204" pitchFamily="18" charset="0"/>
                        <a:cs typeface="Times New Roman" panose="02020603050405020304" pitchFamily="18" charset="0"/>
                      </a:rPr>
                      <m:t>⟹</m:t>
                    </m:r>
                    <m:r>
                      <m:rPr>
                        <m:sty m:val="p"/>
                      </m:rPr>
                      <a:rPr lang="en-IN" sz="2000" i="0" smtClean="0">
                        <a:latin typeface="Cambria Math" panose="02040503050406030204" pitchFamily="18" charset="0"/>
                        <a:ea typeface="Cambria Math" panose="02040503050406030204" pitchFamily="18" charset="0"/>
                        <a:cs typeface="Times New Roman" panose="02020603050405020304" pitchFamily="18" charset="0"/>
                      </a:rPr>
                      <m:t>θ</m:t>
                    </m:r>
                    <m:r>
                      <a:rPr lang="en-IN" sz="2000" b="0" i="0" smtClean="0">
                        <a:latin typeface="Cambria Math" panose="02040503050406030204" pitchFamily="18" charset="0"/>
                        <a:ea typeface="Cambria Math" panose="02040503050406030204" pitchFamily="18" charset="0"/>
                        <a:cs typeface="Times New Roman" panose="02020603050405020304" pitchFamily="18" charset="0"/>
                      </a:rPr>
                      <m:t>=</m:t>
                    </m:r>
                    <m:r>
                      <m:rPr>
                        <m:sty m:val="p"/>
                      </m:rPr>
                      <a:rPr lang="en-IN" sz="2000" b="0" i="0" smtClean="0">
                        <a:latin typeface="Cambria Math" panose="02040503050406030204" pitchFamily="18" charset="0"/>
                        <a:ea typeface="Cambria Math" panose="02040503050406030204" pitchFamily="18" charset="0"/>
                        <a:cs typeface="Times New Roman" panose="02020603050405020304" pitchFamily="18" charset="0"/>
                      </a:rPr>
                      <m:t>ωt</m:t>
                    </m:r>
                  </m:oMath>
                </a14:m>
                <a:endParaRPr lang="en-IN" sz="2000" b="0" dirty="0" smtClean="0">
                  <a:ea typeface="Cambria Math" panose="02040503050406030204" pitchFamily="18" charset="0"/>
                  <a:cs typeface="Times New Roman" panose="02020603050405020304" pitchFamily="18" charset="0"/>
                </a:endParaRPr>
              </a:p>
              <a:p>
                <a:endParaRPr lang="en-IN" sz="2000" b="0" dirty="0" smtClean="0">
                  <a:ea typeface="Cambria Math" panose="02040503050406030204" pitchFamily="18" charset="0"/>
                  <a:cs typeface="Times New Roman" panose="02020603050405020304" pitchFamily="18" charset="0"/>
                </a:endParaRPr>
              </a:p>
              <a:p>
                <a:r>
                  <a:rPr lang="en-IN" sz="2000" b="0" dirty="0" smtClean="0">
                    <a:latin typeface="Times New Roman" panose="02020603050405020304" pitchFamily="18" charset="0"/>
                    <a:ea typeface="Cambria Math" panose="02040503050406030204" pitchFamily="18" charset="0"/>
                    <a:cs typeface="Times New Roman" panose="02020603050405020304" pitchFamily="18" charset="0"/>
                  </a:rPr>
                  <a:t>Hence </a:t>
                </a:r>
                <a14:m>
                  <m:oMath xmlns:m="http://schemas.openxmlformats.org/officeDocument/2006/math">
                    <m:r>
                      <m:rPr>
                        <m:sty m:val="p"/>
                      </m:rPr>
                      <a:rPr lang="en-IN" sz="2000" b="0" i="0" smtClean="0">
                        <a:latin typeface="Cambria Math" panose="02040503050406030204" pitchFamily="18" charset="0"/>
                        <a:ea typeface="Cambria Math" panose="02040503050406030204" pitchFamily="18" charset="0"/>
                        <a:cs typeface="Times New Roman" panose="02020603050405020304" pitchFamily="18" charset="0"/>
                      </a:rPr>
                      <m:t>x</m:t>
                    </m:r>
                    <m:r>
                      <a:rPr lang="en-IN" sz="2000" b="0" i="0" smtClean="0">
                        <a:latin typeface="Cambria Math" panose="02040503050406030204" pitchFamily="18" charset="0"/>
                        <a:ea typeface="Cambria Math" panose="02040503050406030204" pitchFamily="18" charset="0"/>
                        <a:cs typeface="Times New Roman" panose="02020603050405020304" pitchFamily="18" charset="0"/>
                      </a:rPr>
                      <m:t>=</m:t>
                    </m:r>
                    <m:r>
                      <m:rPr>
                        <m:sty m:val="p"/>
                      </m:rPr>
                      <a:rPr lang="en-IN" sz="2000" b="0" i="0" smtClean="0">
                        <a:latin typeface="Cambria Math" panose="02040503050406030204" pitchFamily="18" charset="0"/>
                        <a:ea typeface="Cambria Math" panose="02040503050406030204" pitchFamily="18" charset="0"/>
                        <a:cs typeface="Times New Roman" panose="02020603050405020304" pitchFamily="18" charset="0"/>
                      </a:rPr>
                      <m:t>A</m:t>
                    </m:r>
                    <m:func>
                      <m:funcPr>
                        <m:ctrlPr>
                          <a:rPr lang="en-IN" sz="2000" b="0" i="1" smtClean="0">
                            <a:latin typeface="Cambria Math" panose="02040503050406030204" pitchFamily="18" charset="0"/>
                            <a:ea typeface="Cambria Math" panose="02040503050406030204" pitchFamily="18" charset="0"/>
                            <a:cs typeface="Times New Roman" panose="02020603050405020304" pitchFamily="18" charset="0"/>
                          </a:rPr>
                        </m:ctrlPr>
                      </m:funcPr>
                      <m:fName>
                        <m:r>
                          <m:rPr>
                            <m:sty m:val="p"/>
                          </m:rPr>
                          <a:rPr lang="en-IN" sz="2000" b="0" i="0" smtClean="0">
                            <a:latin typeface="Cambria Math" panose="02040503050406030204" pitchFamily="18" charset="0"/>
                            <a:ea typeface="Cambria Math" panose="02040503050406030204" pitchFamily="18" charset="0"/>
                            <a:cs typeface="Times New Roman" panose="02020603050405020304" pitchFamily="18" charset="0"/>
                          </a:rPr>
                          <m:t>cos</m:t>
                        </m:r>
                      </m:fName>
                      <m:e>
                        <m:r>
                          <m:rPr>
                            <m:sty m:val="p"/>
                          </m:rPr>
                          <a:rPr lang="en-IN" sz="2000" b="0" i="0" smtClean="0">
                            <a:latin typeface="Cambria Math" panose="02040503050406030204" pitchFamily="18" charset="0"/>
                            <a:ea typeface="Cambria Math" panose="02040503050406030204" pitchFamily="18" charset="0"/>
                            <a:cs typeface="Times New Roman" panose="02020603050405020304" pitchFamily="18" charset="0"/>
                          </a:rPr>
                          <m:t>ωt</m:t>
                        </m:r>
                      </m:e>
                    </m:func>
                  </m:oMath>
                </a14:m>
                <a:endParaRPr lang="en-IN" sz="2000" b="0" dirty="0" smtClean="0">
                  <a:latin typeface="Times New Roman" panose="02020603050405020304" pitchFamily="18" charset="0"/>
                  <a:ea typeface="Cambria Math" panose="02040503050406030204" pitchFamily="18" charset="0"/>
                  <a:cs typeface="Times New Roman" panose="02020603050405020304" pitchFamily="18" charset="0"/>
                </a:endParaRPr>
              </a:p>
              <a:p>
                <a:endParaRPr lang="en-IN" sz="2000" dirty="0" smtClean="0">
                  <a:latin typeface="Times New Roman" panose="02020603050405020304" pitchFamily="18" charset="0"/>
                  <a:cs typeface="Times New Roman" panose="02020603050405020304" pitchFamily="18" charset="0"/>
                </a:endParaRPr>
              </a:p>
              <a:p>
                <a:r>
                  <a:rPr lang="en-IN" sz="2000" dirty="0" smtClean="0">
                    <a:latin typeface="Times New Roman" panose="02020603050405020304" pitchFamily="18" charset="0"/>
                    <a:cs typeface="Times New Roman" panose="02020603050405020304" pitchFamily="18" charset="0"/>
                  </a:rPr>
                  <a:t>Velocity </a:t>
                </a:r>
                <a14:m>
                  <m:oMath xmlns:m="http://schemas.openxmlformats.org/officeDocument/2006/math">
                    <m:r>
                      <m:rPr>
                        <m:sty m:val="p"/>
                      </m:rPr>
                      <a:rPr lang="en-IN" sz="2000" b="0" i="0" smtClean="0">
                        <a:latin typeface="Cambria Math" panose="02040503050406030204" pitchFamily="18" charset="0"/>
                        <a:cs typeface="Times New Roman" panose="02020603050405020304" pitchFamily="18" charset="0"/>
                      </a:rPr>
                      <m:t>v</m:t>
                    </m:r>
                    <m:r>
                      <a:rPr lang="en-IN" sz="2000" b="0" i="0" smtClean="0">
                        <a:latin typeface="Cambria Math" panose="02040503050406030204" pitchFamily="18" charset="0"/>
                        <a:cs typeface="Times New Roman" panose="02020603050405020304" pitchFamily="18" charset="0"/>
                      </a:rPr>
                      <m:t>=</m:t>
                    </m:r>
                    <m:f>
                      <m:fPr>
                        <m:ctrlPr>
                          <a:rPr lang="en-IN" sz="2000" b="0" i="1" smtClean="0">
                            <a:latin typeface="Cambria Math" panose="02040503050406030204" pitchFamily="18" charset="0"/>
                            <a:cs typeface="Times New Roman" panose="02020603050405020304" pitchFamily="18" charset="0"/>
                          </a:rPr>
                        </m:ctrlPr>
                      </m:fPr>
                      <m:num>
                        <m:r>
                          <m:rPr>
                            <m:sty m:val="p"/>
                          </m:rPr>
                          <a:rPr lang="en-IN" sz="2000" b="0" i="0" smtClean="0">
                            <a:latin typeface="Cambria Math" panose="02040503050406030204" pitchFamily="18" charset="0"/>
                            <a:cs typeface="Times New Roman" panose="02020603050405020304" pitchFamily="18" charset="0"/>
                          </a:rPr>
                          <m:t>dx</m:t>
                        </m:r>
                      </m:num>
                      <m:den>
                        <m:r>
                          <m:rPr>
                            <m:sty m:val="p"/>
                          </m:rPr>
                          <a:rPr lang="en-IN" sz="2000" b="0" i="0" smtClean="0">
                            <a:latin typeface="Cambria Math" panose="02040503050406030204" pitchFamily="18" charset="0"/>
                            <a:cs typeface="Times New Roman" panose="02020603050405020304" pitchFamily="18" charset="0"/>
                          </a:rPr>
                          <m:t>dt</m:t>
                        </m:r>
                      </m:den>
                    </m:f>
                    <m:r>
                      <a:rPr lang="en-IN" sz="2000" b="0" i="0" smtClean="0">
                        <a:latin typeface="Cambria Math" panose="02040503050406030204" pitchFamily="18" charset="0"/>
                        <a:cs typeface="Times New Roman" panose="02020603050405020304" pitchFamily="18" charset="0"/>
                      </a:rPr>
                      <m:t>=−</m:t>
                    </m:r>
                    <m:r>
                      <m:rPr>
                        <m:sty m:val="p"/>
                      </m:rPr>
                      <a:rPr lang="en-IN" sz="2000" b="0" i="0" smtClean="0">
                        <a:latin typeface="Cambria Math" panose="02040503050406030204" pitchFamily="18" charset="0"/>
                        <a:cs typeface="Times New Roman" panose="02020603050405020304" pitchFamily="18" charset="0"/>
                      </a:rPr>
                      <m:t>Aω</m:t>
                    </m:r>
                    <m:func>
                      <m:funcPr>
                        <m:ctrlPr>
                          <a:rPr lang="en-IN" sz="2000" b="0" i="1" smtClean="0">
                            <a:latin typeface="Cambria Math" panose="02040503050406030204" pitchFamily="18" charset="0"/>
                            <a:ea typeface="Cambria Math" panose="02040503050406030204" pitchFamily="18" charset="0"/>
                            <a:cs typeface="Times New Roman" panose="02020603050405020304" pitchFamily="18" charset="0"/>
                          </a:rPr>
                        </m:ctrlPr>
                      </m:funcPr>
                      <m:fName>
                        <m:r>
                          <m:rPr>
                            <m:sty m:val="p"/>
                          </m:rPr>
                          <a:rPr lang="en-IN" sz="2000" b="0" i="0" smtClean="0">
                            <a:latin typeface="Cambria Math" panose="02040503050406030204" pitchFamily="18" charset="0"/>
                            <a:ea typeface="Cambria Math" panose="02040503050406030204" pitchFamily="18" charset="0"/>
                            <a:cs typeface="Times New Roman" panose="02020603050405020304" pitchFamily="18" charset="0"/>
                          </a:rPr>
                          <m:t>sin</m:t>
                        </m:r>
                      </m:fName>
                      <m:e>
                        <m:r>
                          <m:rPr>
                            <m:sty m:val="p"/>
                          </m:rPr>
                          <a:rPr lang="en-IN" sz="2000" b="0" i="0" smtClean="0">
                            <a:latin typeface="Cambria Math" panose="02040503050406030204" pitchFamily="18" charset="0"/>
                            <a:ea typeface="Cambria Math" panose="02040503050406030204" pitchFamily="18" charset="0"/>
                            <a:cs typeface="Times New Roman" panose="02020603050405020304" pitchFamily="18" charset="0"/>
                          </a:rPr>
                          <m:t>ωt</m:t>
                        </m:r>
                      </m:e>
                    </m:func>
                    <m:r>
                      <a:rPr lang="en-IN" sz="2000" b="0" i="0" smtClean="0">
                        <a:latin typeface="Cambria Math" panose="02040503050406030204" pitchFamily="18" charset="0"/>
                        <a:ea typeface="Cambria Math" panose="02040503050406030204" pitchFamily="18" charset="0"/>
                        <a:cs typeface="Times New Roman" panose="02020603050405020304" pitchFamily="18" charset="0"/>
                      </a:rPr>
                      <m:t>=−</m:t>
                    </m:r>
                    <m:r>
                      <m:rPr>
                        <m:sty m:val="p"/>
                      </m:rPr>
                      <a:rPr lang="en-IN" sz="2000" b="0" i="0" smtClean="0">
                        <a:latin typeface="Cambria Math" panose="02040503050406030204" pitchFamily="18" charset="0"/>
                        <a:ea typeface="Cambria Math" panose="02040503050406030204" pitchFamily="18" charset="0"/>
                        <a:cs typeface="Times New Roman" panose="02020603050405020304" pitchFamily="18" charset="0"/>
                      </a:rPr>
                      <m:t>A</m:t>
                    </m:r>
                    <m:r>
                      <m:rPr>
                        <m:sty m:val="p"/>
                      </m:rPr>
                      <a:rPr lang="el-GR" sz="2000" b="0" i="1" smtClean="0">
                        <a:latin typeface="Cambria Math" panose="02040503050406030204" pitchFamily="18" charset="0"/>
                        <a:ea typeface="Cambria Math" panose="02040503050406030204" pitchFamily="18" charset="0"/>
                        <a:cs typeface="Times New Roman" panose="02020603050405020304" pitchFamily="18" charset="0"/>
                      </a:rPr>
                      <m:t>ω</m:t>
                    </m:r>
                    <m:func>
                      <m:funcPr>
                        <m:ctrlPr>
                          <a:rPr lang="en-IN" sz="2000" b="0" i="1" smtClean="0">
                            <a:latin typeface="Cambria Math" panose="02040503050406030204" pitchFamily="18" charset="0"/>
                            <a:ea typeface="Cambria Math" panose="02040503050406030204" pitchFamily="18" charset="0"/>
                            <a:cs typeface="Times New Roman" panose="02020603050405020304" pitchFamily="18" charset="0"/>
                          </a:rPr>
                        </m:ctrlPr>
                      </m:funcPr>
                      <m:fName>
                        <m:r>
                          <m:rPr>
                            <m:sty m:val="p"/>
                          </m:rPr>
                          <a:rPr lang="en-IN" sz="2000" b="0" i="0" smtClean="0">
                            <a:latin typeface="Cambria Math" panose="02040503050406030204" pitchFamily="18" charset="0"/>
                            <a:ea typeface="Cambria Math" panose="02040503050406030204" pitchFamily="18" charset="0"/>
                            <a:cs typeface="Times New Roman" panose="02020603050405020304" pitchFamily="18" charset="0"/>
                          </a:rPr>
                          <m:t>sin</m:t>
                        </m:r>
                      </m:fName>
                      <m:e>
                        <m:r>
                          <a:rPr lang="en-IN" sz="2000" b="0" i="1" smtClean="0">
                            <a:latin typeface="Cambria Math" panose="02040503050406030204" pitchFamily="18" charset="0"/>
                            <a:ea typeface="Cambria Math" panose="02040503050406030204" pitchFamily="18" charset="0"/>
                            <a:cs typeface="Times New Roman" panose="02020603050405020304" pitchFamily="18" charset="0"/>
                          </a:rPr>
                          <m:t>𝜃</m:t>
                        </m:r>
                      </m:e>
                    </m:func>
                  </m:oMath>
                </a14:m>
                <a:endParaRPr lang="en-IN" sz="2000" dirty="0" smtClean="0">
                  <a:latin typeface="Times New Roman" panose="02020603050405020304" pitchFamily="18" charset="0"/>
                  <a:cs typeface="Times New Roman" panose="02020603050405020304" pitchFamily="18" charset="0"/>
                </a:endParaRPr>
              </a:p>
              <a:p>
                <a:endParaRPr lang="en-IN" sz="2000" dirty="0" smtClean="0">
                  <a:latin typeface="Times New Roman" panose="02020603050405020304" pitchFamily="18" charset="0"/>
                  <a:cs typeface="Times New Roman" panose="02020603050405020304" pitchFamily="18" charset="0"/>
                </a:endParaRPr>
              </a:p>
              <a:p>
                <a:r>
                  <a:rPr lang="en-IN" sz="2000" dirty="0" smtClean="0">
                    <a:latin typeface="Times New Roman" panose="02020603050405020304" pitchFamily="18" charset="0"/>
                    <a:cs typeface="Times New Roman" panose="02020603050405020304" pitchFamily="18" charset="0"/>
                  </a:rPr>
                  <a:t>Acceleration </a:t>
                </a:r>
                <a14:m>
                  <m:oMath xmlns:m="http://schemas.openxmlformats.org/officeDocument/2006/math">
                    <m:r>
                      <m:rPr>
                        <m:sty m:val="p"/>
                      </m:rPr>
                      <a:rPr lang="en-IN" sz="2000" b="0" i="0" smtClean="0">
                        <a:latin typeface="Cambria Math" panose="02040503050406030204" pitchFamily="18" charset="0"/>
                        <a:cs typeface="Times New Roman" panose="02020603050405020304" pitchFamily="18" charset="0"/>
                      </a:rPr>
                      <m:t>a</m:t>
                    </m:r>
                    <m:r>
                      <a:rPr lang="en-IN" sz="2000" b="0" i="0" smtClean="0">
                        <a:latin typeface="Cambria Math" panose="02040503050406030204" pitchFamily="18" charset="0"/>
                        <a:cs typeface="Times New Roman" panose="02020603050405020304" pitchFamily="18" charset="0"/>
                      </a:rPr>
                      <m:t>=</m:t>
                    </m:r>
                    <m:f>
                      <m:fPr>
                        <m:ctrlPr>
                          <a:rPr lang="en-IN" sz="2000" b="0" i="1" smtClean="0">
                            <a:latin typeface="Cambria Math" panose="02040503050406030204" pitchFamily="18" charset="0"/>
                            <a:cs typeface="Times New Roman" panose="02020603050405020304" pitchFamily="18" charset="0"/>
                          </a:rPr>
                        </m:ctrlPr>
                      </m:fPr>
                      <m:num>
                        <m:r>
                          <m:rPr>
                            <m:sty m:val="p"/>
                          </m:rPr>
                          <a:rPr lang="en-IN" sz="2000" b="0" i="0" smtClean="0">
                            <a:latin typeface="Cambria Math" panose="02040503050406030204" pitchFamily="18" charset="0"/>
                            <a:cs typeface="Times New Roman" panose="02020603050405020304" pitchFamily="18" charset="0"/>
                          </a:rPr>
                          <m:t>dv</m:t>
                        </m:r>
                      </m:num>
                      <m:den>
                        <m:r>
                          <m:rPr>
                            <m:sty m:val="p"/>
                          </m:rPr>
                          <a:rPr lang="en-IN" sz="2000" b="0" i="0" smtClean="0">
                            <a:latin typeface="Cambria Math" panose="02040503050406030204" pitchFamily="18" charset="0"/>
                            <a:cs typeface="Times New Roman" panose="02020603050405020304" pitchFamily="18" charset="0"/>
                          </a:rPr>
                          <m:t>dt</m:t>
                        </m:r>
                      </m:den>
                    </m:f>
                    <m:r>
                      <a:rPr lang="en-IN" sz="2000" b="0" i="0" smtClean="0">
                        <a:latin typeface="Cambria Math" panose="02040503050406030204" pitchFamily="18" charset="0"/>
                        <a:cs typeface="Times New Roman" panose="02020603050405020304" pitchFamily="18" charset="0"/>
                      </a:rPr>
                      <m:t>=−</m:t>
                    </m:r>
                    <m:r>
                      <m:rPr>
                        <m:sty m:val="p"/>
                      </m:rPr>
                      <a:rPr lang="en-IN" sz="2000" b="0" i="0" smtClean="0">
                        <a:latin typeface="Cambria Math" panose="02040503050406030204" pitchFamily="18" charset="0"/>
                        <a:cs typeface="Times New Roman" panose="02020603050405020304" pitchFamily="18" charset="0"/>
                      </a:rPr>
                      <m:t>A</m:t>
                    </m:r>
                    <m:sSup>
                      <m:sSupPr>
                        <m:ctrlPr>
                          <a:rPr lang="en-IN" sz="2000" b="0" i="1" smtClean="0">
                            <a:latin typeface="Cambria Math" panose="02040503050406030204" pitchFamily="18" charset="0"/>
                            <a:cs typeface="Times New Roman" panose="02020603050405020304" pitchFamily="18" charset="0"/>
                          </a:rPr>
                        </m:ctrlPr>
                      </m:sSupPr>
                      <m:e>
                        <m:r>
                          <m:rPr>
                            <m:sty m:val="p"/>
                          </m:rPr>
                          <a:rPr lang="en-IN" sz="2000" b="0" i="0" smtClean="0">
                            <a:latin typeface="Cambria Math" panose="02040503050406030204" pitchFamily="18" charset="0"/>
                            <a:ea typeface="Cambria Math" panose="02040503050406030204" pitchFamily="18" charset="0"/>
                            <a:cs typeface="Times New Roman" panose="02020603050405020304" pitchFamily="18" charset="0"/>
                          </a:rPr>
                          <m:t>ω</m:t>
                        </m:r>
                      </m:e>
                      <m:sup>
                        <m:r>
                          <a:rPr lang="en-IN" sz="2000" b="0" i="0" smtClean="0">
                            <a:latin typeface="Cambria Math" panose="02040503050406030204" pitchFamily="18" charset="0"/>
                            <a:cs typeface="Times New Roman" panose="02020603050405020304" pitchFamily="18" charset="0"/>
                          </a:rPr>
                          <m:t>2</m:t>
                        </m:r>
                      </m:sup>
                    </m:sSup>
                    <m:func>
                      <m:funcPr>
                        <m:ctrlPr>
                          <a:rPr lang="en-IN" sz="2000" b="0" i="1" smtClean="0">
                            <a:latin typeface="Cambria Math" panose="02040503050406030204" pitchFamily="18" charset="0"/>
                            <a:cs typeface="Times New Roman" panose="02020603050405020304" pitchFamily="18" charset="0"/>
                          </a:rPr>
                        </m:ctrlPr>
                      </m:funcPr>
                      <m:fName>
                        <m:r>
                          <m:rPr>
                            <m:sty m:val="p"/>
                          </m:rPr>
                          <a:rPr lang="en-IN" sz="2000" b="0" i="0" smtClean="0">
                            <a:latin typeface="Cambria Math" panose="02040503050406030204" pitchFamily="18" charset="0"/>
                            <a:cs typeface="Times New Roman" panose="02020603050405020304" pitchFamily="18" charset="0"/>
                          </a:rPr>
                          <m:t>cos</m:t>
                        </m:r>
                      </m:fName>
                      <m:e>
                        <m:r>
                          <m:rPr>
                            <m:sty m:val="p"/>
                          </m:rPr>
                          <a:rPr lang="en-IN" sz="2000" b="0" i="0" smtClean="0">
                            <a:latin typeface="Cambria Math" panose="02040503050406030204" pitchFamily="18" charset="0"/>
                            <a:ea typeface="Cambria Math" panose="02040503050406030204" pitchFamily="18" charset="0"/>
                            <a:cs typeface="Times New Roman" panose="02020603050405020304" pitchFamily="18" charset="0"/>
                          </a:rPr>
                          <m:t>ωt</m:t>
                        </m:r>
                      </m:e>
                    </m:func>
                    <m:r>
                      <a:rPr lang="en-IN" sz="2000" b="0" i="0" smtClean="0">
                        <a:latin typeface="Cambria Math" panose="02040503050406030204" pitchFamily="18" charset="0"/>
                        <a:cs typeface="Times New Roman" panose="02020603050405020304" pitchFamily="18" charset="0"/>
                      </a:rPr>
                      <m:t>=−</m:t>
                    </m:r>
                    <m:sSup>
                      <m:sSupPr>
                        <m:ctrlPr>
                          <a:rPr lang="en-IN" sz="2000" b="0" i="1" smtClean="0">
                            <a:latin typeface="Cambria Math" panose="02040503050406030204" pitchFamily="18" charset="0"/>
                            <a:cs typeface="Times New Roman" panose="02020603050405020304" pitchFamily="18" charset="0"/>
                          </a:rPr>
                        </m:ctrlPr>
                      </m:sSupPr>
                      <m:e>
                        <m:r>
                          <m:rPr>
                            <m:sty m:val="p"/>
                          </m:rPr>
                          <a:rPr lang="en-IN" sz="2000" b="0" i="0" smtClean="0">
                            <a:latin typeface="Cambria Math" panose="02040503050406030204" pitchFamily="18" charset="0"/>
                            <a:ea typeface="Cambria Math" panose="02040503050406030204" pitchFamily="18" charset="0"/>
                            <a:cs typeface="Times New Roman" panose="02020603050405020304" pitchFamily="18" charset="0"/>
                          </a:rPr>
                          <m:t>ω</m:t>
                        </m:r>
                      </m:e>
                      <m:sup>
                        <m:r>
                          <a:rPr lang="en-IN" sz="2000" b="0" i="0" smtClean="0">
                            <a:latin typeface="Cambria Math" panose="02040503050406030204" pitchFamily="18" charset="0"/>
                            <a:cs typeface="Times New Roman" panose="02020603050405020304" pitchFamily="18" charset="0"/>
                          </a:rPr>
                          <m:t>2</m:t>
                        </m:r>
                      </m:sup>
                    </m:sSup>
                    <m:r>
                      <m:rPr>
                        <m:sty m:val="p"/>
                      </m:rPr>
                      <a:rPr lang="en-IN" sz="2000" b="0" i="0" smtClean="0">
                        <a:latin typeface="Cambria Math" panose="02040503050406030204" pitchFamily="18" charset="0"/>
                        <a:cs typeface="Times New Roman" panose="02020603050405020304" pitchFamily="18" charset="0"/>
                      </a:rPr>
                      <m:t>x</m:t>
                    </m:r>
                  </m:oMath>
                </a14:m>
                <a:endParaRPr lang="en-IN" sz="2000" b="0" dirty="0" smtClean="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IN" sz="2000" i="0" smtClean="0">
                          <a:latin typeface="Cambria Math" panose="02040503050406030204" pitchFamily="18" charset="0"/>
                          <a:ea typeface="Cambria Math" panose="02040503050406030204" pitchFamily="18" charset="0"/>
                          <a:cs typeface="Times New Roman" panose="02020603050405020304" pitchFamily="18" charset="0"/>
                        </a:rPr>
                        <m:t>⟹</m:t>
                      </m:r>
                      <m:r>
                        <m:rPr>
                          <m:sty m:val="p"/>
                        </m:rPr>
                        <a:rPr lang="en-IN" sz="2000" b="0" i="0" smtClean="0">
                          <a:latin typeface="Cambria Math" panose="02040503050406030204" pitchFamily="18" charset="0"/>
                          <a:ea typeface="Cambria Math" panose="02040503050406030204" pitchFamily="18" charset="0"/>
                          <a:cs typeface="Times New Roman" panose="02020603050405020304" pitchFamily="18" charset="0"/>
                        </a:rPr>
                        <m:t>a</m:t>
                      </m:r>
                      <m:r>
                        <a:rPr lang="en-IN" sz="2000" b="0" i="0" smtClean="0">
                          <a:latin typeface="Cambria Math" panose="02040503050406030204" pitchFamily="18" charset="0"/>
                          <a:ea typeface="Cambria Math" panose="02040503050406030204" pitchFamily="18" charset="0"/>
                          <a:cs typeface="Times New Roman" panose="02020603050405020304" pitchFamily="18" charset="0"/>
                        </a:rPr>
                        <m:t>∝−</m:t>
                      </m:r>
                      <m:r>
                        <m:rPr>
                          <m:sty m:val="p"/>
                        </m:rPr>
                        <a:rPr lang="en-IN" sz="2000" b="0" i="0" smtClean="0">
                          <a:latin typeface="Cambria Math" panose="02040503050406030204" pitchFamily="18" charset="0"/>
                          <a:ea typeface="Cambria Math" panose="02040503050406030204" pitchFamily="18" charset="0"/>
                          <a:cs typeface="Times New Roman" panose="02020603050405020304" pitchFamily="18" charset="0"/>
                        </a:rPr>
                        <m:t>x</m:t>
                      </m:r>
                    </m:oMath>
                  </m:oMathPara>
                </a14:m>
                <a:endParaRPr lang="en-IN" sz="2000" b="0" dirty="0" smtClean="0">
                  <a:latin typeface="Times New Roman" panose="02020603050405020304" pitchFamily="18" charset="0"/>
                  <a:ea typeface="Cambria Math" panose="02040503050406030204" pitchFamily="18" charset="0"/>
                  <a:cs typeface="Times New Roman" panose="02020603050405020304" pitchFamily="18" charset="0"/>
                </a:endParaRPr>
              </a:p>
              <a:p>
                <a:endParaRPr lang="en-IN" sz="2000" dirty="0" smtClean="0">
                  <a:latin typeface="Times New Roman" panose="02020603050405020304" pitchFamily="18" charset="0"/>
                  <a:cs typeface="Times New Roman" panose="02020603050405020304" pitchFamily="18" charset="0"/>
                </a:endParaRPr>
              </a:p>
              <a:p>
                <a:r>
                  <a:rPr lang="en-IN" sz="2000" dirty="0" smtClean="0">
                    <a:latin typeface="Times New Roman" panose="02020603050405020304" pitchFamily="18" charset="0"/>
                    <a:cs typeface="Times New Roman" panose="02020603050405020304" pitchFamily="18" charset="0"/>
                  </a:rPr>
                  <a:t>So, motion of the projection is </a:t>
                </a:r>
                <a:r>
                  <a:rPr lang="en-IN" sz="2000" dirty="0" err="1" smtClean="0">
                    <a:latin typeface="Times New Roman" panose="02020603050405020304" pitchFamily="18" charset="0"/>
                    <a:cs typeface="Times New Roman" panose="02020603050405020304" pitchFamily="18" charset="0"/>
                  </a:rPr>
                  <a:t>SHM</a:t>
                </a:r>
                <a:r>
                  <a:rPr lang="en-IN" sz="2000" dirty="0" smtClean="0">
                    <a:latin typeface="Times New Roman" panose="02020603050405020304" pitchFamily="18" charset="0"/>
                    <a:cs typeface="Times New Roman" panose="02020603050405020304" pitchFamily="18" charset="0"/>
                  </a:rPr>
                  <a:t> </a:t>
                </a:r>
                <a:endParaRPr lang="en-IN" sz="2000" dirty="0">
                  <a:latin typeface="Times New Roman" panose="02020603050405020304" pitchFamily="18" charset="0"/>
                  <a:cs typeface="Times New Roman" panose="02020603050405020304" pitchFamily="18" charset="0"/>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3682314" y="1517316"/>
                <a:ext cx="5008605" cy="3765518"/>
              </a:xfrm>
              <a:prstGeom prst="rect">
                <a:avLst/>
              </a:prstGeom>
              <a:blipFill rotWithShape="0">
                <a:blip r:embed="rId4"/>
                <a:stretch>
                  <a:fillRect l="-1217" t="-971" b="-1942"/>
                </a:stretch>
              </a:blipFill>
            </p:spPr>
            <p:txBody>
              <a:bodyPr/>
              <a:lstStyle/>
              <a:p>
                <a:r>
                  <a:rPr lang="en-IN">
                    <a:noFill/>
                  </a:rPr>
                  <a:t> </a:t>
                </a:r>
              </a:p>
            </p:txBody>
          </p:sp>
        </mc:Fallback>
      </mc:AlternateContent>
    </p:spTree>
    <p:extLst>
      <p:ext uri="{BB962C8B-B14F-4D97-AF65-F5344CB8AC3E}">
        <p14:creationId xmlns:p14="http://schemas.microsoft.com/office/powerpoint/2010/main" val="4214698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randombar(horizontal)">
                                      <p:cBhvr>
                                        <p:cTn id="7" dur="500"/>
                                        <p:tgtEl>
                                          <p:spTgt spid="8">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randombar(horizontal)">
                                      <p:cBhvr>
                                        <p:cTn id="10" dur="500"/>
                                        <p:tgtEl>
                                          <p:spTgt spid="8">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animEffect transition="in" filter="randombar(horizontal)">
                                      <p:cBhvr>
                                        <p:cTn id="15" dur="500"/>
                                        <p:tgtEl>
                                          <p:spTgt spid="8">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8">
                                            <p:txEl>
                                              <p:pRg st="5" end="5"/>
                                            </p:txEl>
                                          </p:spTgt>
                                        </p:tgtEl>
                                        <p:attrNameLst>
                                          <p:attrName>style.visibility</p:attrName>
                                        </p:attrNameLst>
                                      </p:cBhvr>
                                      <p:to>
                                        <p:strVal val="visible"/>
                                      </p:to>
                                    </p:set>
                                    <p:animEffect transition="in" filter="randombar(horizontal)">
                                      <p:cBhvr>
                                        <p:cTn id="20" dur="500"/>
                                        <p:tgtEl>
                                          <p:spTgt spid="8">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8">
                                            <p:txEl>
                                              <p:pRg st="7" end="7"/>
                                            </p:txEl>
                                          </p:spTgt>
                                        </p:tgtEl>
                                        <p:attrNameLst>
                                          <p:attrName>style.visibility</p:attrName>
                                        </p:attrNameLst>
                                      </p:cBhvr>
                                      <p:to>
                                        <p:strVal val="visible"/>
                                      </p:to>
                                    </p:set>
                                    <p:animEffect transition="in" filter="randombar(horizontal)">
                                      <p:cBhvr>
                                        <p:cTn id="25" dur="500"/>
                                        <p:tgtEl>
                                          <p:spTgt spid="8">
                                            <p:txEl>
                                              <p:pRg st="7" end="7"/>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8">
                                            <p:txEl>
                                              <p:pRg st="8" end="8"/>
                                            </p:txEl>
                                          </p:spTgt>
                                        </p:tgtEl>
                                        <p:attrNameLst>
                                          <p:attrName>style.visibility</p:attrName>
                                        </p:attrNameLst>
                                      </p:cBhvr>
                                      <p:to>
                                        <p:strVal val="visible"/>
                                      </p:to>
                                    </p:set>
                                    <p:animEffect transition="in" filter="randombar(horizontal)">
                                      <p:cBhvr>
                                        <p:cTn id="28" dur="500"/>
                                        <p:tgtEl>
                                          <p:spTgt spid="8">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nodeType="clickEffect">
                                  <p:stCondLst>
                                    <p:cond delay="0"/>
                                  </p:stCondLst>
                                  <p:childTnLst>
                                    <p:set>
                                      <p:cBhvr>
                                        <p:cTn id="32" dur="1" fill="hold">
                                          <p:stCondLst>
                                            <p:cond delay="0"/>
                                          </p:stCondLst>
                                        </p:cTn>
                                        <p:tgtEl>
                                          <p:spTgt spid="8">
                                            <p:txEl>
                                              <p:pRg st="10" end="10"/>
                                            </p:txEl>
                                          </p:spTgt>
                                        </p:tgtEl>
                                        <p:attrNameLst>
                                          <p:attrName>style.visibility</p:attrName>
                                        </p:attrNameLst>
                                      </p:cBhvr>
                                      <p:to>
                                        <p:strVal val="visible"/>
                                      </p:to>
                                    </p:set>
                                    <p:animEffect transition="in" filter="randombar(horizontal)">
                                      <p:cBhvr>
                                        <p:cTn id="33" dur="500"/>
                                        <p:tgtEl>
                                          <p:spTgt spid="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150" y="243840"/>
            <a:ext cx="7886700" cy="997269"/>
          </a:xfrm>
        </p:spPr>
        <p:txBody>
          <a:bodyPr>
            <a:normAutofit/>
          </a:bodyPr>
          <a:lstStyle/>
          <a:p>
            <a:r>
              <a:rPr lang="en-US" sz="3600" b="1" dirty="0" smtClean="0">
                <a:solidFill>
                  <a:schemeClr val="accent1">
                    <a:lumMod val="75000"/>
                  </a:schemeClr>
                </a:solidFill>
                <a:latin typeface="Times New Roman" panose="02020603050405020304" pitchFamily="18" charset="0"/>
                <a:cs typeface="Times New Roman" panose="02020603050405020304" pitchFamily="18" charset="0"/>
              </a:rPr>
              <a:t>Energy of </a:t>
            </a:r>
            <a:r>
              <a:rPr lang="en-US" sz="3600" b="1" dirty="0" err="1" smtClean="0">
                <a:solidFill>
                  <a:schemeClr val="accent1">
                    <a:lumMod val="75000"/>
                  </a:schemeClr>
                </a:solidFill>
                <a:latin typeface="Times New Roman" panose="02020603050405020304" pitchFamily="18" charset="0"/>
                <a:cs typeface="Times New Roman" panose="02020603050405020304" pitchFamily="18" charset="0"/>
              </a:rPr>
              <a:t>SHM</a:t>
            </a:r>
            <a:endParaRPr lang="en-IN" sz="3600" b="1" dirty="0">
              <a:solidFill>
                <a:schemeClr val="accent1">
                  <a:lumMod val="75000"/>
                </a:schemeClr>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TextBox 2"/>
              <p:cNvSpPr txBox="1"/>
              <p:nvPr/>
            </p:nvSpPr>
            <p:spPr>
              <a:xfrm>
                <a:off x="181233" y="1375720"/>
                <a:ext cx="8715632" cy="4975914"/>
              </a:xfrm>
              <a:prstGeom prst="rect">
                <a:avLst/>
              </a:prstGeom>
              <a:noFill/>
            </p:spPr>
            <p:txBody>
              <a:bodyPr wrap="square" rtlCol="0">
                <a:spAutoFit/>
              </a:bodyPr>
              <a:lstStyle/>
              <a:p>
                <a:r>
                  <a:rPr lang="en-IN" sz="2000" dirty="0" smtClean="0">
                    <a:latin typeface="Times New Roman" panose="02020603050405020304" pitchFamily="18" charset="0"/>
                    <a:cs typeface="Times New Roman" panose="02020603050405020304" pitchFamily="18" charset="0"/>
                  </a:rPr>
                  <a:t>Total energy of </a:t>
                </a:r>
                <a:r>
                  <a:rPr lang="en-IN" sz="2000" dirty="0" err="1" smtClean="0">
                    <a:latin typeface="Times New Roman" panose="02020603050405020304" pitchFamily="18" charset="0"/>
                    <a:cs typeface="Times New Roman" panose="02020603050405020304" pitchFamily="18" charset="0"/>
                  </a:rPr>
                  <a:t>SHM</a:t>
                </a:r>
                <a:r>
                  <a:rPr lang="en-IN" sz="2000" dirty="0" smtClean="0">
                    <a:latin typeface="Times New Roman" panose="02020603050405020304" pitchFamily="18" charset="0"/>
                    <a:cs typeface="Times New Roman" panose="02020603050405020304" pitchFamily="18" charset="0"/>
                  </a:rPr>
                  <a:t> = Kinetic Energy (</a:t>
                </a:r>
                <a:r>
                  <a:rPr lang="en-IN" sz="2000" dirty="0" err="1" smtClean="0">
                    <a:latin typeface="Times New Roman" panose="02020603050405020304" pitchFamily="18" charset="0"/>
                    <a:cs typeface="Times New Roman" panose="02020603050405020304" pitchFamily="18" charset="0"/>
                  </a:rPr>
                  <a:t>K.E</a:t>
                </a:r>
                <a:r>
                  <a:rPr lang="en-IN" sz="2000" dirty="0" smtClean="0">
                    <a:latin typeface="Times New Roman" panose="02020603050405020304" pitchFamily="18" charset="0"/>
                    <a:cs typeface="Times New Roman" panose="02020603050405020304" pitchFamily="18" charset="0"/>
                  </a:rPr>
                  <a:t>) + Potential Energy (</a:t>
                </a:r>
                <a:r>
                  <a:rPr lang="en-IN" sz="2000" dirty="0" err="1" smtClean="0">
                    <a:latin typeface="Times New Roman" panose="02020603050405020304" pitchFamily="18" charset="0"/>
                    <a:cs typeface="Times New Roman" panose="02020603050405020304" pitchFamily="18" charset="0"/>
                  </a:rPr>
                  <a:t>P.E</a:t>
                </a:r>
                <a:r>
                  <a:rPr lang="en-IN" sz="2000" dirty="0" smtClean="0">
                    <a:latin typeface="Times New Roman" panose="02020603050405020304" pitchFamily="18" charset="0"/>
                    <a:cs typeface="Times New Roman" panose="02020603050405020304" pitchFamily="18" charset="0"/>
                  </a:rPr>
                  <a:t>)</a:t>
                </a:r>
              </a:p>
              <a:p>
                <a:endParaRPr lang="en-IN" sz="2000" dirty="0">
                  <a:latin typeface="Times New Roman" panose="02020603050405020304" pitchFamily="18" charset="0"/>
                  <a:cs typeface="Times New Roman" panose="02020603050405020304" pitchFamily="18" charset="0"/>
                </a:endParaRPr>
              </a:p>
              <a:p>
                <a:r>
                  <a:rPr lang="en-IN" sz="2000" b="1" dirty="0" smtClean="0">
                    <a:latin typeface="Times New Roman" panose="02020603050405020304" pitchFamily="18" charset="0"/>
                    <a:cs typeface="Times New Roman" panose="02020603050405020304" pitchFamily="18" charset="0"/>
                  </a:rPr>
                  <a:t>Kinetic Energy: </a:t>
                </a:r>
                <a14:m>
                  <m:oMath xmlns:m="http://schemas.openxmlformats.org/officeDocument/2006/math">
                    <m:r>
                      <m:rPr>
                        <m:sty m:val="p"/>
                      </m:rPr>
                      <a:rPr lang="en-IN" sz="2000" b="0" i="0" smtClean="0">
                        <a:latin typeface="Cambria Math" panose="02040503050406030204" pitchFamily="18" charset="0"/>
                        <a:cs typeface="Times New Roman" panose="02020603050405020304" pitchFamily="18" charset="0"/>
                      </a:rPr>
                      <m:t>K</m:t>
                    </m:r>
                    <m:r>
                      <a:rPr lang="en-IN" sz="2000" b="0" i="0" smtClean="0">
                        <a:latin typeface="Cambria Math" panose="02040503050406030204" pitchFamily="18" charset="0"/>
                        <a:cs typeface="Times New Roman" panose="02020603050405020304" pitchFamily="18" charset="0"/>
                      </a:rPr>
                      <m:t>=</m:t>
                    </m:r>
                    <m:f>
                      <m:fPr>
                        <m:ctrlPr>
                          <a:rPr lang="en-IN" sz="2000" i="1" smtClean="0">
                            <a:latin typeface="Cambria Math" panose="02040503050406030204" pitchFamily="18" charset="0"/>
                            <a:cs typeface="Times New Roman" panose="02020603050405020304" pitchFamily="18" charset="0"/>
                          </a:rPr>
                        </m:ctrlPr>
                      </m:fPr>
                      <m:num>
                        <m:r>
                          <a:rPr lang="en-IN" sz="2000" b="0" i="0" smtClean="0">
                            <a:latin typeface="Cambria Math" panose="02040503050406030204" pitchFamily="18" charset="0"/>
                            <a:cs typeface="Times New Roman" panose="02020603050405020304" pitchFamily="18" charset="0"/>
                          </a:rPr>
                          <m:t>1</m:t>
                        </m:r>
                      </m:num>
                      <m:den>
                        <m:r>
                          <a:rPr lang="en-IN" sz="2000" b="0" i="0" smtClean="0">
                            <a:latin typeface="Cambria Math" panose="02040503050406030204" pitchFamily="18" charset="0"/>
                            <a:cs typeface="Times New Roman" panose="02020603050405020304" pitchFamily="18" charset="0"/>
                          </a:rPr>
                          <m:t>2</m:t>
                        </m:r>
                      </m:den>
                    </m:f>
                    <m:r>
                      <m:rPr>
                        <m:sty m:val="p"/>
                      </m:rPr>
                      <a:rPr lang="en-IN" sz="2000" b="0" i="0" smtClean="0">
                        <a:latin typeface="Cambria Math" panose="02040503050406030204" pitchFamily="18" charset="0"/>
                        <a:cs typeface="Times New Roman" panose="02020603050405020304" pitchFamily="18" charset="0"/>
                      </a:rPr>
                      <m:t>m</m:t>
                    </m:r>
                    <m:sSup>
                      <m:sSupPr>
                        <m:ctrlPr>
                          <a:rPr lang="en-IN" sz="2000" i="1" smtClean="0">
                            <a:latin typeface="Cambria Math" panose="02040503050406030204" pitchFamily="18" charset="0"/>
                            <a:cs typeface="Times New Roman" panose="02020603050405020304" pitchFamily="18" charset="0"/>
                          </a:rPr>
                        </m:ctrlPr>
                      </m:sSupPr>
                      <m:e>
                        <m:r>
                          <m:rPr>
                            <m:sty m:val="p"/>
                          </m:rPr>
                          <a:rPr lang="en-IN" sz="2000" b="0" i="0" smtClean="0">
                            <a:latin typeface="Cambria Math" panose="02040503050406030204" pitchFamily="18" charset="0"/>
                            <a:cs typeface="Times New Roman" panose="02020603050405020304" pitchFamily="18" charset="0"/>
                          </a:rPr>
                          <m:t>v</m:t>
                        </m:r>
                      </m:e>
                      <m:sup>
                        <m:r>
                          <a:rPr lang="en-IN" sz="2000" b="0" i="0" smtClean="0">
                            <a:latin typeface="Cambria Math" panose="02040503050406030204" pitchFamily="18" charset="0"/>
                            <a:cs typeface="Times New Roman" panose="02020603050405020304" pitchFamily="18" charset="0"/>
                          </a:rPr>
                          <m:t>2</m:t>
                        </m:r>
                      </m:sup>
                    </m:sSup>
                  </m:oMath>
                </a14:m>
                <a:endParaRPr lang="en-IN" sz="2000" dirty="0" smtClean="0">
                  <a:latin typeface="Cambria Math" panose="02040503050406030204" pitchFamily="18" charset="0"/>
                  <a:cs typeface="Times New Roman" panose="02020603050405020304" pitchFamily="18" charset="0"/>
                </a:endParaRPr>
              </a:p>
              <a:p>
                <a:pPr algn="just"/>
                <a:r>
                  <a:rPr lang="en-IN" sz="2000" dirty="0" smtClean="0">
                    <a:ea typeface="Cambria Math" panose="02040503050406030204" pitchFamily="18" charset="0"/>
                    <a:cs typeface="Times New Roman" panose="02020603050405020304" pitchFamily="18" charset="0"/>
                  </a:rPr>
                  <a:t>		</a:t>
                </a:r>
                <a14:m>
                  <m:oMath xmlns:m="http://schemas.openxmlformats.org/officeDocument/2006/math">
                    <m:r>
                      <m:rPr>
                        <m:sty m:val="p"/>
                      </m:rPr>
                      <a:rPr lang="en-IN" sz="2000" i="0">
                        <a:latin typeface="Cambria Math" panose="02040503050406030204" pitchFamily="18" charset="0"/>
                        <a:ea typeface="Cambria Math" panose="02040503050406030204" pitchFamily="18" charset="0"/>
                        <a:cs typeface="Times New Roman" panose="02020603050405020304" pitchFamily="18" charset="0"/>
                      </a:rPr>
                      <m:t>x</m:t>
                    </m:r>
                    <m:r>
                      <a:rPr lang="en-IN" sz="2000" i="0">
                        <a:latin typeface="Cambria Math" panose="02040503050406030204" pitchFamily="18" charset="0"/>
                        <a:ea typeface="Cambria Math" panose="02040503050406030204" pitchFamily="18" charset="0"/>
                        <a:cs typeface="Times New Roman" panose="02020603050405020304" pitchFamily="18" charset="0"/>
                      </a:rPr>
                      <m:t>=</m:t>
                    </m:r>
                    <m:r>
                      <m:rPr>
                        <m:sty m:val="p"/>
                      </m:rPr>
                      <a:rPr lang="en-IN" sz="2000" i="0">
                        <a:latin typeface="Cambria Math" panose="02040503050406030204" pitchFamily="18" charset="0"/>
                        <a:ea typeface="Cambria Math" panose="02040503050406030204" pitchFamily="18" charset="0"/>
                        <a:cs typeface="Times New Roman" panose="02020603050405020304" pitchFamily="18" charset="0"/>
                      </a:rPr>
                      <m:t>A</m:t>
                    </m:r>
                    <m:func>
                      <m:funcPr>
                        <m:ctrlPr>
                          <a:rPr lang="en-IN" sz="2000" i="1">
                            <a:latin typeface="Cambria Math" panose="02040503050406030204" pitchFamily="18" charset="0"/>
                            <a:ea typeface="Cambria Math" panose="02040503050406030204" pitchFamily="18" charset="0"/>
                            <a:cs typeface="Times New Roman" panose="02020603050405020304" pitchFamily="18" charset="0"/>
                          </a:rPr>
                        </m:ctrlPr>
                      </m:funcPr>
                      <m:fName>
                        <m:r>
                          <m:rPr>
                            <m:sty m:val="p"/>
                          </m:rPr>
                          <a:rPr lang="en-IN" sz="2000" i="0">
                            <a:latin typeface="Cambria Math" panose="02040503050406030204" pitchFamily="18" charset="0"/>
                            <a:ea typeface="Cambria Math" panose="02040503050406030204" pitchFamily="18" charset="0"/>
                            <a:cs typeface="Times New Roman" panose="02020603050405020304" pitchFamily="18" charset="0"/>
                          </a:rPr>
                          <m:t>cos</m:t>
                        </m:r>
                      </m:fName>
                      <m:e>
                        <m:r>
                          <m:rPr>
                            <m:sty m:val="p"/>
                          </m:rPr>
                          <a:rPr lang="en-IN" sz="2000" i="0">
                            <a:latin typeface="Cambria Math" panose="02040503050406030204" pitchFamily="18" charset="0"/>
                            <a:ea typeface="Cambria Math" panose="02040503050406030204" pitchFamily="18" charset="0"/>
                            <a:cs typeface="Times New Roman" panose="02020603050405020304" pitchFamily="18" charset="0"/>
                          </a:rPr>
                          <m:t>ωt</m:t>
                        </m:r>
                      </m:e>
                    </m:func>
                  </m:oMath>
                </a14:m>
                <a:endParaRPr lang="en-IN" sz="2000" dirty="0">
                  <a:latin typeface="Times New Roman" panose="02020603050405020304" pitchFamily="18" charset="0"/>
                  <a:ea typeface="Cambria Math" panose="02040503050406030204" pitchFamily="18" charset="0"/>
                  <a:cs typeface="Times New Roman" panose="02020603050405020304" pitchFamily="18" charset="0"/>
                </a:endParaRPr>
              </a:p>
              <a:p>
                <a:r>
                  <a:rPr lang="en-IN" sz="2000" dirty="0" smtClean="0">
                    <a:latin typeface="Times New Roman" panose="02020603050405020304" pitchFamily="18" charset="0"/>
                    <a:cs typeface="Times New Roman" panose="02020603050405020304" pitchFamily="18" charset="0"/>
                  </a:rPr>
                  <a:t>	         </a:t>
                </a:r>
                <a14:m>
                  <m:oMath xmlns:m="http://schemas.openxmlformats.org/officeDocument/2006/math">
                    <m:r>
                      <a:rPr lang="en-IN" sz="2000" i="0" smtClean="0">
                        <a:latin typeface="Cambria Math" panose="02040503050406030204" pitchFamily="18" charset="0"/>
                        <a:ea typeface="Cambria Math" panose="02040503050406030204" pitchFamily="18" charset="0"/>
                        <a:cs typeface="Times New Roman" panose="02020603050405020304" pitchFamily="18" charset="0"/>
                      </a:rPr>
                      <m:t>⇒</m:t>
                    </m:r>
                    <m:r>
                      <m:rPr>
                        <m:sty m:val="p"/>
                      </m:rPr>
                      <a:rPr lang="en-IN" sz="2000" i="0">
                        <a:latin typeface="Cambria Math" panose="02040503050406030204" pitchFamily="18" charset="0"/>
                        <a:cs typeface="Times New Roman" panose="02020603050405020304" pitchFamily="18" charset="0"/>
                      </a:rPr>
                      <m:t>v</m:t>
                    </m:r>
                    <m:r>
                      <a:rPr lang="en-IN" sz="2000" i="0">
                        <a:latin typeface="Cambria Math" panose="02040503050406030204" pitchFamily="18" charset="0"/>
                        <a:cs typeface="Times New Roman" panose="02020603050405020304" pitchFamily="18" charset="0"/>
                      </a:rPr>
                      <m:t>=</m:t>
                    </m:r>
                    <m:f>
                      <m:fPr>
                        <m:ctrlPr>
                          <a:rPr lang="en-IN" sz="2000" i="1">
                            <a:latin typeface="Cambria Math" panose="02040503050406030204" pitchFamily="18" charset="0"/>
                            <a:cs typeface="Times New Roman" panose="02020603050405020304" pitchFamily="18" charset="0"/>
                          </a:rPr>
                        </m:ctrlPr>
                      </m:fPr>
                      <m:num>
                        <m:r>
                          <m:rPr>
                            <m:sty m:val="p"/>
                          </m:rPr>
                          <a:rPr lang="en-IN" sz="2000" i="0">
                            <a:latin typeface="Cambria Math" panose="02040503050406030204" pitchFamily="18" charset="0"/>
                            <a:cs typeface="Times New Roman" panose="02020603050405020304" pitchFamily="18" charset="0"/>
                          </a:rPr>
                          <m:t>dx</m:t>
                        </m:r>
                      </m:num>
                      <m:den>
                        <m:r>
                          <m:rPr>
                            <m:sty m:val="p"/>
                          </m:rPr>
                          <a:rPr lang="en-IN" sz="2000" i="0">
                            <a:latin typeface="Cambria Math" panose="02040503050406030204" pitchFamily="18" charset="0"/>
                            <a:cs typeface="Times New Roman" panose="02020603050405020304" pitchFamily="18" charset="0"/>
                          </a:rPr>
                          <m:t>dt</m:t>
                        </m:r>
                      </m:den>
                    </m:f>
                    <m:r>
                      <a:rPr lang="en-IN" sz="2000" i="0">
                        <a:latin typeface="Cambria Math" panose="02040503050406030204" pitchFamily="18" charset="0"/>
                        <a:cs typeface="Times New Roman" panose="02020603050405020304" pitchFamily="18" charset="0"/>
                      </a:rPr>
                      <m:t>=−</m:t>
                    </m:r>
                    <m:r>
                      <m:rPr>
                        <m:sty m:val="p"/>
                      </m:rPr>
                      <a:rPr lang="en-IN" sz="2000" i="0">
                        <a:latin typeface="Cambria Math" panose="02040503050406030204" pitchFamily="18" charset="0"/>
                        <a:cs typeface="Times New Roman" panose="02020603050405020304" pitchFamily="18" charset="0"/>
                      </a:rPr>
                      <m:t>Aω</m:t>
                    </m:r>
                    <m:func>
                      <m:funcPr>
                        <m:ctrlPr>
                          <a:rPr lang="en-IN" sz="2000" i="1">
                            <a:latin typeface="Cambria Math" panose="02040503050406030204" pitchFamily="18" charset="0"/>
                            <a:ea typeface="Cambria Math" panose="02040503050406030204" pitchFamily="18" charset="0"/>
                            <a:cs typeface="Times New Roman" panose="02020603050405020304" pitchFamily="18" charset="0"/>
                          </a:rPr>
                        </m:ctrlPr>
                      </m:funcPr>
                      <m:fName>
                        <m:r>
                          <m:rPr>
                            <m:sty m:val="p"/>
                          </m:rPr>
                          <a:rPr lang="en-IN" sz="2000" i="0">
                            <a:latin typeface="Cambria Math" panose="02040503050406030204" pitchFamily="18" charset="0"/>
                            <a:ea typeface="Cambria Math" panose="02040503050406030204" pitchFamily="18" charset="0"/>
                            <a:cs typeface="Times New Roman" panose="02020603050405020304" pitchFamily="18" charset="0"/>
                          </a:rPr>
                          <m:t>sin</m:t>
                        </m:r>
                      </m:fName>
                      <m:e>
                        <m:r>
                          <m:rPr>
                            <m:sty m:val="p"/>
                          </m:rPr>
                          <a:rPr lang="en-IN" sz="2000" i="0">
                            <a:latin typeface="Cambria Math" panose="02040503050406030204" pitchFamily="18" charset="0"/>
                            <a:ea typeface="Cambria Math" panose="02040503050406030204" pitchFamily="18" charset="0"/>
                            <a:cs typeface="Times New Roman" panose="02020603050405020304" pitchFamily="18" charset="0"/>
                          </a:rPr>
                          <m:t>ωt</m:t>
                        </m:r>
                      </m:e>
                    </m:func>
                    <m:r>
                      <a:rPr lang="en-IN" sz="2000" i="0">
                        <a:latin typeface="Cambria Math" panose="02040503050406030204" pitchFamily="18" charset="0"/>
                        <a:ea typeface="Cambria Math" panose="02040503050406030204" pitchFamily="18" charset="0"/>
                        <a:cs typeface="Times New Roman" panose="02020603050405020304" pitchFamily="18" charset="0"/>
                      </a:rPr>
                      <m:t>=−</m:t>
                    </m:r>
                    <m:r>
                      <m:rPr>
                        <m:sty m:val="p"/>
                      </m:rPr>
                      <a:rPr lang="en-IN" sz="2000" i="0">
                        <a:latin typeface="Cambria Math" panose="02040503050406030204" pitchFamily="18" charset="0"/>
                        <a:ea typeface="Cambria Math" panose="02040503050406030204" pitchFamily="18" charset="0"/>
                        <a:cs typeface="Times New Roman" panose="02020603050405020304" pitchFamily="18" charset="0"/>
                      </a:rPr>
                      <m:t>Aω</m:t>
                    </m:r>
                    <m:func>
                      <m:funcPr>
                        <m:ctrlPr>
                          <a:rPr lang="en-IN" sz="2000" i="1">
                            <a:latin typeface="Cambria Math" panose="02040503050406030204" pitchFamily="18" charset="0"/>
                            <a:ea typeface="Cambria Math" panose="02040503050406030204" pitchFamily="18" charset="0"/>
                            <a:cs typeface="Times New Roman" panose="02020603050405020304" pitchFamily="18" charset="0"/>
                          </a:rPr>
                        </m:ctrlPr>
                      </m:funcPr>
                      <m:fName>
                        <m:r>
                          <m:rPr>
                            <m:sty m:val="p"/>
                          </m:rPr>
                          <a:rPr lang="en-IN" sz="2000" i="0">
                            <a:latin typeface="Cambria Math" panose="02040503050406030204" pitchFamily="18" charset="0"/>
                            <a:ea typeface="Cambria Math" panose="02040503050406030204" pitchFamily="18" charset="0"/>
                            <a:cs typeface="Times New Roman" panose="02020603050405020304" pitchFamily="18" charset="0"/>
                          </a:rPr>
                          <m:t>sin</m:t>
                        </m:r>
                      </m:fName>
                      <m:e>
                        <m:r>
                          <m:rPr>
                            <m:sty m:val="p"/>
                          </m:rPr>
                          <a:rPr lang="en-IN" sz="2000" i="0">
                            <a:latin typeface="Cambria Math" panose="02040503050406030204" pitchFamily="18" charset="0"/>
                            <a:ea typeface="Cambria Math" panose="02040503050406030204" pitchFamily="18" charset="0"/>
                            <a:cs typeface="Times New Roman" panose="02020603050405020304" pitchFamily="18" charset="0"/>
                          </a:rPr>
                          <m:t>θ</m:t>
                        </m:r>
                      </m:e>
                    </m:func>
                  </m:oMath>
                </a14:m>
                <a:r>
                  <a:rPr lang="en-IN" sz="2000" dirty="0" smtClean="0">
                    <a:latin typeface="Times New Roman" panose="02020603050405020304" pitchFamily="18" charset="0"/>
                    <a:cs typeface="Times New Roman" panose="02020603050405020304" pitchFamily="18" charset="0"/>
                  </a:rPr>
                  <a:t> </a:t>
                </a:r>
              </a:p>
              <a:p>
                <a:r>
                  <a:rPr lang="en-IN" sz="2000" dirty="0" smtClean="0">
                    <a:latin typeface="Times New Roman" panose="02020603050405020304" pitchFamily="18" charset="0"/>
                    <a:cs typeface="Times New Roman" panose="02020603050405020304" pitchFamily="18" charset="0"/>
                  </a:rPr>
                  <a:t>Hence </a:t>
                </a:r>
                <a:r>
                  <a:rPr lang="en-IN" sz="2000" dirty="0" err="1" smtClean="0">
                    <a:latin typeface="Times New Roman" panose="02020603050405020304" pitchFamily="18" charset="0"/>
                    <a:cs typeface="Times New Roman" panose="02020603050405020304" pitchFamily="18" charset="0"/>
                  </a:rPr>
                  <a:t>K.E</a:t>
                </a:r>
                <a:r>
                  <a:rPr lang="en-IN" sz="2000" dirty="0" smtClean="0">
                    <a:latin typeface="Times New Roman" panose="02020603050405020304" pitchFamily="18" charset="0"/>
                    <a:cs typeface="Times New Roman" panose="02020603050405020304" pitchFamily="18" charset="0"/>
                  </a:rPr>
                  <a:t> = </a:t>
                </a:r>
                <a14:m>
                  <m:oMath xmlns:m="http://schemas.openxmlformats.org/officeDocument/2006/math">
                    <m:r>
                      <a:rPr lang="en-IN" sz="2000" b="1" i="0">
                        <a:latin typeface="Cambria Math" panose="02040503050406030204" pitchFamily="18" charset="0"/>
                        <a:cs typeface="Times New Roman" panose="02020603050405020304" pitchFamily="18" charset="0"/>
                      </a:rPr>
                      <m:t>𝐊</m:t>
                    </m:r>
                    <m:r>
                      <a:rPr lang="en-IN" sz="2000" b="1" i="0">
                        <a:latin typeface="Cambria Math" panose="02040503050406030204" pitchFamily="18" charset="0"/>
                        <a:cs typeface="Times New Roman" panose="02020603050405020304" pitchFamily="18" charset="0"/>
                      </a:rPr>
                      <m:t>=</m:t>
                    </m:r>
                    <m:f>
                      <m:fPr>
                        <m:ctrlPr>
                          <a:rPr lang="en-IN" sz="2000" b="1" i="1">
                            <a:latin typeface="Cambria Math" panose="02040503050406030204" pitchFamily="18" charset="0"/>
                            <a:cs typeface="Times New Roman" panose="02020603050405020304" pitchFamily="18" charset="0"/>
                          </a:rPr>
                        </m:ctrlPr>
                      </m:fPr>
                      <m:num>
                        <m:r>
                          <a:rPr lang="en-IN" sz="2000" b="1" i="0">
                            <a:latin typeface="Cambria Math" panose="02040503050406030204" pitchFamily="18" charset="0"/>
                            <a:cs typeface="Times New Roman" panose="02020603050405020304" pitchFamily="18" charset="0"/>
                          </a:rPr>
                          <m:t>𝟏</m:t>
                        </m:r>
                      </m:num>
                      <m:den>
                        <m:r>
                          <a:rPr lang="en-IN" sz="2000" b="1" i="0">
                            <a:latin typeface="Cambria Math" panose="02040503050406030204" pitchFamily="18" charset="0"/>
                            <a:cs typeface="Times New Roman" panose="02020603050405020304" pitchFamily="18" charset="0"/>
                          </a:rPr>
                          <m:t>𝟐</m:t>
                        </m:r>
                      </m:den>
                    </m:f>
                    <m:r>
                      <a:rPr lang="en-IN" sz="2000" b="1" i="0">
                        <a:latin typeface="Cambria Math" panose="02040503050406030204" pitchFamily="18" charset="0"/>
                        <a:cs typeface="Times New Roman" panose="02020603050405020304" pitchFamily="18" charset="0"/>
                      </a:rPr>
                      <m:t>𝐦</m:t>
                    </m:r>
                    <m:sSup>
                      <m:sSupPr>
                        <m:ctrlPr>
                          <a:rPr lang="en-IN" sz="2000" b="1" i="1">
                            <a:latin typeface="Cambria Math" panose="02040503050406030204" pitchFamily="18" charset="0"/>
                            <a:cs typeface="Times New Roman" panose="02020603050405020304" pitchFamily="18" charset="0"/>
                          </a:rPr>
                        </m:ctrlPr>
                      </m:sSupPr>
                      <m:e>
                        <m:r>
                          <a:rPr lang="en-IN" sz="2000" b="1" i="0">
                            <a:latin typeface="Cambria Math" panose="02040503050406030204" pitchFamily="18" charset="0"/>
                            <a:cs typeface="Times New Roman" panose="02020603050405020304" pitchFamily="18" charset="0"/>
                          </a:rPr>
                          <m:t>𝐯</m:t>
                        </m:r>
                      </m:e>
                      <m:sup>
                        <m:r>
                          <a:rPr lang="en-IN" sz="2000" b="1" i="0">
                            <a:latin typeface="Cambria Math" panose="02040503050406030204" pitchFamily="18" charset="0"/>
                            <a:cs typeface="Times New Roman" panose="02020603050405020304" pitchFamily="18" charset="0"/>
                          </a:rPr>
                          <m:t>𝟐</m:t>
                        </m:r>
                      </m:sup>
                    </m:sSup>
                    <m:r>
                      <a:rPr lang="en-IN" sz="2000" b="1" i="0" smtClean="0">
                        <a:latin typeface="Cambria Math" panose="02040503050406030204" pitchFamily="18" charset="0"/>
                        <a:cs typeface="Times New Roman" panose="02020603050405020304" pitchFamily="18" charset="0"/>
                      </a:rPr>
                      <m:t>=</m:t>
                    </m:r>
                    <m:f>
                      <m:fPr>
                        <m:ctrlPr>
                          <a:rPr lang="en-IN" sz="2000" b="1" i="1" smtClean="0">
                            <a:latin typeface="Cambria Math" panose="02040503050406030204" pitchFamily="18" charset="0"/>
                            <a:cs typeface="Times New Roman" panose="02020603050405020304" pitchFamily="18" charset="0"/>
                          </a:rPr>
                        </m:ctrlPr>
                      </m:fPr>
                      <m:num>
                        <m:r>
                          <a:rPr lang="en-IN" sz="2000" b="1" i="0" smtClean="0">
                            <a:latin typeface="Cambria Math" panose="02040503050406030204" pitchFamily="18" charset="0"/>
                            <a:cs typeface="Times New Roman" panose="02020603050405020304" pitchFamily="18" charset="0"/>
                          </a:rPr>
                          <m:t>𝟏</m:t>
                        </m:r>
                      </m:num>
                      <m:den>
                        <m:r>
                          <a:rPr lang="en-IN" sz="2000" b="1" i="0" smtClean="0">
                            <a:latin typeface="Cambria Math" panose="02040503050406030204" pitchFamily="18" charset="0"/>
                            <a:cs typeface="Times New Roman" panose="02020603050405020304" pitchFamily="18" charset="0"/>
                          </a:rPr>
                          <m:t>𝟐</m:t>
                        </m:r>
                      </m:den>
                    </m:f>
                    <m:r>
                      <a:rPr lang="en-IN" sz="2000" b="1" i="0" smtClean="0">
                        <a:latin typeface="Cambria Math" panose="02040503050406030204" pitchFamily="18" charset="0"/>
                        <a:cs typeface="Times New Roman" panose="02020603050405020304" pitchFamily="18" charset="0"/>
                      </a:rPr>
                      <m:t>𝐦</m:t>
                    </m:r>
                    <m:sSup>
                      <m:sSupPr>
                        <m:ctrlPr>
                          <a:rPr lang="en-IN" sz="2000" b="1" i="1" smtClean="0">
                            <a:latin typeface="Cambria Math" panose="02040503050406030204" pitchFamily="18" charset="0"/>
                            <a:cs typeface="Times New Roman" panose="02020603050405020304" pitchFamily="18" charset="0"/>
                          </a:rPr>
                        </m:ctrlPr>
                      </m:sSupPr>
                      <m:e>
                        <m:r>
                          <a:rPr lang="en-IN" sz="2000" b="1" i="0">
                            <a:latin typeface="Cambria Math" panose="02040503050406030204" pitchFamily="18" charset="0"/>
                            <a:cs typeface="Times New Roman" panose="02020603050405020304" pitchFamily="18" charset="0"/>
                          </a:rPr>
                          <m:t>(−</m:t>
                        </m:r>
                        <m:r>
                          <a:rPr lang="en-IN" sz="2000" b="1" i="0">
                            <a:latin typeface="Cambria Math" panose="02040503050406030204" pitchFamily="18" charset="0"/>
                            <a:cs typeface="Times New Roman" panose="02020603050405020304" pitchFamily="18" charset="0"/>
                          </a:rPr>
                          <m:t>𝐀</m:t>
                        </m:r>
                        <m:r>
                          <a:rPr lang="en-IN" sz="2000" b="1" i="0">
                            <a:latin typeface="Cambria Math" panose="02040503050406030204" pitchFamily="18" charset="0"/>
                            <a:ea typeface="Cambria Math" panose="02040503050406030204" pitchFamily="18" charset="0"/>
                            <a:cs typeface="Times New Roman" panose="02020603050405020304" pitchFamily="18" charset="0"/>
                          </a:rPr>
                          <m:t>𝛚</m:t>
                        </m:r>
                        <m:r>
                          <a:rPr lang="en-IN" sz="2000" b="1" i="0">
                            <a:latin typeface="Cambria Math" panose="02040503050406030204" pitchFamily="18" charset="0"/>
                            <a:ea typeface="Cambria Math" panose="02040503050406030204" pitchFamily="18" charset="0"/>
                            <a:cs typeface="Times New Roman" panose="02020603050405020304" pitchFamily="18" charset="0"/>
                          </a:rPr>
                          <m:t> </m:t>
                        </m:r>
                        <m:r>
                          <a:rPr lang="en-IN" sz="2000" b="1" i="0">
                            <a:latin typeface="Cambria Math" panose="02040503050406030204" pitchFamily="18" charset="0"/>
                            <a:ea typeface="Cambria Math" panose="02040503050406030204" pitchFamily="18" charset="0"/>
                            <a:cs typeface="Times New Roman" panose="02020603050405020304" pitchFamily="18" charset="0"/>
                          </a:rPr>
                          <m:t>𝐬𝐢𝐧</m:t>
                        </m:r>
                        <m:r>
                          <a:rPr lang="en-IN" sz="2000" b="1" i="0">
                            <a:latin typeface="Cambria Math" panose="02040503050406030204" pitchFamily="18" charset="0"/>
                            <a:ea typeface="Cambria Math" panose="02040503050406030204" pitchFamily="18" charset="0"/>
                            <a:cs typeface="Times New Roman" panose="02020603050405020304" pitchFamily="18" charset="0"/>
                          </a:rPr>
                          <m:t> </m:t>
                        </m:r>
                        <m:r>
                          <a:rPr lang="en-IN" sz="2000" b="1" i="0">
                            <a:latin typeface="Cambria Math" panose="02040503050406030204" pitchFamily="18" charset="0"/>
                            <a:ea typeface="Cambria Math" panose="02040503050406030204" pitchFamily="18" charset="0"/>
                            <a:cs typeface="Times New Roman" panose="02020603050405020304" pitchFamily="18" charset="0"/>
                          </a:rPr>
                          <m:t>𝛚</m:t>
                        </m:r>
                        <m:r>
                          <a:rPr lang="en-IN" sz="2000" b="1" i="0">
                            <a:latin typeface="Cambria Math" panose="02040503050406030204" pitchFamily="18" charset="0"/>
                            <a:ea typeface="Cambria Math" panose="02040503050406030204" pitchFamily="18" charset="0"/>
                            <a:cs typeface="Times New Roman" panose="02020603050405020304" pitchFamily="18" charset="0"/>
                          </a:rPr>
                          <m:t>𝐭</m:t>
                        </m:r>
                        <m:r>
                          <a:rPr lang="en-IN" sz="2000" b="1" i="0">
                            <a:latin typeface="Cambria Math" panose="02040503050406030204" pitchFamily="18" charset="0"/>
                            <a:ea typeface="Cambria Math" panose="02040503050406030204" pitchFamily="18" charset="0"/>
                            <a:cs typeface="Times New Roman" panose="02020603050405020304" pitchFamily="18" charset="0"/>
                          </a:rPr>
                          <m:t>)</m:t>
                        </m:r>
                        <m:r>
                          <m:rPr>
                            <m:nor/>
                          </m:rPr>
                          <a:rPr lang="en-IN" sz="2000" dirty="0">
                            <a:latin typeface="Times New Roman" panose="02020603050405020304" pitchFamily="18" charset="0"/>
                            <a:cs typeface="Times New Roman" panose="02020603050405020304" pitchFamily="18" charset="0"/>
                          </a:rPr>
                          <m:t> </m:t>
                        </m:r>
                      </m:e>
                      <m:sup>
                        <m:r>
                          <a:rPr lang="en-IN" sz="2000" b="1" i="0" smtClean="0">
                            <a:latin typeface="Cambria Math" panose="02040503050406030204" pitchFamily="18" charset="0"/>
                            <a:cs typeface="Times New Roman" panose="02020603050405020304" pitchFamily="18" charset="0"/>
                          </a:rPr>
                          <m:t>𝟐</m:t>
                        </m:r>
                      </m:sup>
                    </m:sSup>
                  </m:oMath>
                </a14:m>
                <a:endParaRPr lang="en-IN" sz="2000" b="1" i="1" dirty="0" smtClean="0">
                  <a:latin typeface="Cambria Math" panose="02040503050406030204" pitchFamily="18" charset="0"/>
                  <a:cs typeface="Times New Roman" panose="02020603050405020304" pitchFamily="18" charset="0"/>
                </a:endParaRPr>
              </a:p>
              <a:p>
                <a:r>
                  <a:rPr lang="en-IN" sz="2000" b="1" dirty="0" smtClean="0">
                    <a:cs typeface="Times New Roman" panose="02020603050405020304" pitchFamily="18" charset="0"/>
                  </a:rPr>
                  <a:t>                      </a:t>
                </a:r>
                <a14:m>
                  <m:oMath xmlns:m="http://schemas.openxmlformats.org/officeDocument/2006/math">
                    <m:r>
                      <a:rPr lang="en-IN" sz="2000" b="1" i="1" smtClean="0">
                        <a:latin typeface="Cambria Math" panose="02040503050406030204" pitchFamily="18" charset="0"/>
                        <a:ea typeface="Cambria Math" panose="02040503050406030204" pitchFamily="18" charset="0"/>
                        <a:cs typeface="Times New Roman" panose="02020603050405020304" pitchFamily="18" charset="0"/>
                      </a:rPr>
                      <m:t>⇒</m:t>
                    </m:r>
                    <m:r>
                      <a:rPr lang="en-IN" sz="2000" b="1" i="0" smtClean="0">
                        <a:latin typeface="Cambria Math" panose="02040503050406030204" pitchFamily="18" charset="0"/>
                        <a:ea typeface="Cambria Math" panose="02040503050406030204" pitchFamily="18" charset="0"/>
                        <a:cs typeface="Times New Roman" panose="02020603050405020304" pitchFamily="18" charset="0"/>
                      </a:rPr>
                      <m:t>𝐊</m:t>
                    </m:r>
                    <m:r>
                      <a:rPr lang="en-IN" sz="2000" b="1" i="0" smtClean="0">
                        <a:latin typeface="Cambria Math" panose="02040503050406030204" pitchFamily="18" charset="0"/>
                        <a:cs typeface="Times New Roman" panose="02020603050405020304" pitchFamily="18" charset="0"/>
                      </a:rPr>
                      <m:t>=</m:t>
                    </m:r>
                    <m:f>
                      <m:fPr>
                        <m:ctrlPr>
                          <a:rPr lang="en-IN" sz="2000" b="1" i="1" smtClean="0">
                            <a:latin typeface="Cambria Math" panose="02040503050406030204" pitchFamily="18" charset="0"/>
                            <a:cs typeface="Times New Roman" panose="02020603050405020304" pitchFamily="18" charset="0"/>
                          </a:rPr>
                        </m:ctrlPr>
                      </m:fPr>
                      <m:num>
                        <m:r>
                          <a:rPr lang="en-IN" sz="2000" b="1" i="0" smtClean="0">
                            <a:latin typeface="Cambria Math" panose="02040503050406030204" pitchFamily="18" charset="0"/>
                            <a:cs typeface="Times New Roman" panose="02020603050405020304" pitchFamily="18" charset="0"/>
                          </a:rPr>
                          <m:t>𝟏</m:t>
                        </m:r>
                      </m:num>
                      <m:den>
                        <m:r>
                          <a:rPr lang="en-IN" sz="2000" b="1" i="0" smtClean="0">
                            <a:latin typeface="Cambria Math" panose="02040503050406030204" pitchFamily="18" charset="0"/>
                            <a:cs typeface="Times New Roman" panose="02020603050405020304" pitchFamily="18" charset="0"/>
                          </a:rPr>
                          <m:t>𝟐</m:t>
                        </m:r>
                      </m:den>
                    </m:f>
                    <m:r>
                      <a:rPr lang="en-IN" sz="2000" b="1" i="0" smtClean="0">
                        <a:latin typeface="Cambria Math" panose="02040503050406030204" pitchFamily="18" charset="0"/>
                        <a:cs typeface="Times New Roman" panose="02020603050405020304" pitchFamily="18" charset="0"/>
                      </a:rPr>
                      <m:t>𝐦</m:t>
                    </m:r>
                    <m:sSup>
                      <m:sSupPr>
                        <m:ctrlPr>
                          <a:rPr lang="en-IN" sz="2000" b="1" i="1" smtClean="0">
                            <a:latin typeface="Cambria Math" panose="02040503050406030204" pitchFamily="18" charset="0"/>
                            <a:cs typeface="Times New Roman" panose="02020603050405020304" pitchFamily="18" charset="0"/>
                          </a:rPr>
                        </m:ctrlPr>
                      </m:sSupPr>
                      <m:e>
                        <m:r>
                          <a:rPr lang="en-IN" sz="2000" b="1" i="0" smtClean="0">
                            <a:latin typeface="Cambria Math" panose="02040503050406030204" pitchFamily="18" charset="0"/>
                            <a:cs typeface="Times New Roman" panose="02020603050405020304" pitchFamily="18" charset="0"/>
                          </a:rPr>
                          <m:t>𝐀</m:t>
                        </m:r>
                      </m:e>
                      <m:sup>
                        <m:r>
                          <a:rPr lang="en-IN" sz="2000" b="1" i="0" smtClean="0">
                            <a:latin typeface="Cambria Math" panose="02040503050406030204" pitchFamily="18" charset="0"/>
                            <a:cs typeface="Times New Roman" panose="02020603050405020304" pitchFamily="18" charset="0"/>
                          </a:rPr>
                          <m:t>𝟐</m:t>
                        </m:r>
                      </m:sup>
                    </m:sSup>
                    <m:sSup>
                      <m:sSupPr>
                        <m:ctrlPr>
                          <a:rPr lang="en-IN" sz="2000" b="1" i="1" smtClean="0">
                            <a:latin typeface="Cambria Math" panose="02040503050406030204" pitchFamily="18" charset="0"/>
                            <a:cs typeface="Times New Roman" panose="02020603050405020304" pitchFamily="18" charset="0"/>
                          </a:rPr>
                        </m:ctrlPr>
                      </m:sSupPr>
                      <m:e>
                        <m:r>
                          <a:rPr lang="en-IN" sz="2000" b="1" i="0" smtClean="0">
                            <a:latin typeface="Cambria Math" panose="02040503050406030204" pitchFamily="18" charset="0"/>
                            <a:ea typeface="Cambria Math" panose="02040503050406030204" pitchFamily="18" charset="0"/>
                            <a:cs typeface="Times New Roman" panose="02020603050405020304" pitchFamily="18" charset="0"/>
                          </a:rPr>
                          <m:t>𝛚</m:t>
                        </m:r>
                      </m:e>
                      <m:sup>
                        <m:r>
                          <a:rPr lang="en-IN" sz="2000" b="1" i="0" smtClean="0">
                            <a:latin typeface="Cambria Math" panose="02040503050406030204" pitchFamily="18" charset="0"/>
                            <a:cs typeface="Times New Roman" panose="02020603050405020304" pitchFamily="18" charset="0"/>
                          </a:rPr>
                          <m:t>𝟐</m:t>
                        </m:r>
                      </m:sup>
                    </m:sSup>
                    <m:sSup>
                      <m:sSupPr>
                        <m:ctrlPr>
                          <a:rPr lang="en-IN" sz="2000" b="1" i="1" smtClean="0">
                            <a:latin typeface="Cambria Math" panose="02040503050406030204" pitchFamily="18" charset="0"/>
                            <a:cs typeface="Times New Roman" panose="02020603050405020304" pitchFamily="18" charset="0"/>
                          </a:rPr>
                        </m:ctrlPr>
                      </m:sSupPr>
                      <m:e>
                        <m:r>
                          <a:rPr lang="en-IN" sz="2000" b="1" i="0" smtClean="0">
                            <a:latin typeface="Cambria Math" panose="02040503050406030204" pitchFamily="18" charset="0"/>
                            <a:cs typeface="Times New Roman" panose="02020603050405020304" pitchFamily="18" charset="0"/>
                          </a:rPr>
                          <m:t>𝐬𝐢𝐧</m:t>
                        </m:r>
                      </m:e>
                      <m:sup>
                        <m:r>
                          <a:rPr lang="en-IN" sz="2000" b="1" i="0" smtClean="0">
                            <a:latin typeface="Cambria Math" panose="02040503050406030204" pitchFamily="18" charset="0"/>
                            <a:cs typeface="Times New Roman" panose="02020603050405020304" pitchFamily="18" charset="0"/>
                          </a:rPr>
                          <m:t>𝟐</m:t>
                        </m:r>
                      </m:sup>
                    </m:sSup>
                    <m:r>
                      <a:rPr lang="en-IN" sz="2000" b="1" i="0" smtClean="0">
                        <a:latin typeface="Cambria Math" panose="02040503050406030204" pitchFamily="18" charset="0"/>
                        <a:ea typeface="Cambria Math" panose="02040503050406030204" pitchFamily="18" charset="0"/>
                        <a:cs typeface="Times New Roman" panose="02020603050405020304" pitchFamily="18" charset="0"/>
                      </a:rPr>
                      <m:t>𝛚</m:t>
                    </m:r>
                    <m:r>
                      <a:rPr lang="en-IN" sz="2000" b="1" i="0" smtClean="0">
                        <a:latin typeface="Cambria Math" panose="02040503050406030204" pitchFamily="18" charset="0"/>
                        <a:ea typeface="Cambria Math" panose="02040503050406030204" pitchFamily="18" charset="0"/>
                        <a:cs typeface="Times New Roman" panose="02020603050405020304" pitchFamily="18" charset="0"/>
                      </a:rPr>
                      <m:t>𝐭</m:t>
                    </m:r>
                  </m:oMath>
                </a14:m>
                <a:endParaRPr lang="en-IN" sz="2000" dirty="0" smtClean="0">
                  <a:latin typeface="Times New Roman" panose="02020603050405020304" pitchFamily="18" charset="0"/>
                  <a:cs typeface="Times New Roman" panose="02020603050405020304" pitchFamily="18" charset="0"/>
                </a:endParaRPr>
              </a:p>
              <a:p>
                <a:r>
                  <a:rPr lang="en-IN" sz="2000" dirty="0" smtClean="0">
                    <a:latin typeface="Times New Roman" panose="02020603050405020304" pitchFamily="18" charset="0"/>
                    <a:cs typeface="Times New Roman" panose="02020603050405020304" pitchFamily="18" charset="0"/>
                  </a:rPr>
                  <a:t>                   </a:t>
                </a:r>
                <a14:m>
                  <m:oMath xmlns:m="http://schemas.openxmlformats.org/officeDocument/2006/math">
                    <m:r>
                      <a:rPr lang="en-IN" sz="2000" b="0" i="0" smtClean="0">
                        <a:latin typeface="Cambria Math" panose="02040503050406030204" pitchFamily="18" charset="0"/>
                        <a:ea typeface="Cambria Math" panose="02040503050406030204" pitchFamily="18" charset="0"/>
                        <a:cs typeface="Times New Roman" panose="02020603050405020304" pitchFamily="18" charset="0"/>
                      </a:rPr>
                      <m:t>⇒</m:t>
                    </m:r>
                    <m:r>
                      <m:rPr>
                        <m:sty m:val="p"/>
                      </m:rPr>
                      <a:rPr lang="en-IN" sz="2000" b="0" i="0" smtClean="0">
                        <a:latin typeface="Cambria Math" panose="02040503050406030204" pitchFamily="18" charset="0"/>
                        <a:ea typeface="Cambria Math" panose="02040503050406030204" pitchFamily="18" charset="0"/>
                        <a:cs typeface="Times New Roman" panose="02020603050405020304" pitchFamily="18" charset="0"/>
                      </a:rPr>
                      <m:t>K</m:t>
                    </m:r>
                    <m:r>
                      <a:rPr lang="en-IN" sz="2000" b="0" i="0" smtClean="0">
                        <a:latin typeface="Cambria Math" panose="02040503050406030204" pitchFamily="18" charset="0"/>
                        <a:cs typeface="Times New Roman" panose="02020603050405020304" pitchFamily="18" charset="0"/>
                      </a:rPr>
                      <m:t>=</m:t>
                    </m:r>
                    <m:f>
                      <m:fPr>
                        <m:ctrlPr>
                          <a:rPr lang="en-IN" sz="2000" b="0" i="1" smtClean="0">
                            <a:latin typeface="Cambria Math" panose="02040503050406030204" pitchFamily="18" charset="0"/>
                            <a:cs typeface="Times New Roman" panose="02020603050405020304" pitchFamily="18" charset="0"/>
                          </a:rPr>
                        </m:ctrlPr>
                      </m:fPr>
                      <m:num>
                        <m:r>
                          <a:rPr lang="en-IN" sz="2000" b="0" i="0" smtClean="0">
                            <a:latin typeface="Cambria Math" panose="02040503050406030204" pitchFamily="18" charset="0"/>
                            <a:cs typeface="Times New Roman" panose="02020603050405020304" pitchFamily="18" charset="0"/>
                          </a:rPr>
                          <m:t>1</m:t>
                        </m:r>
                      </m:num>
                      <m:den>
                        <m:r>
                          <a:rPr lang="en-IN" sz="2000" b="0" i="0" smtClean="0">
                            <a:latin typeface="Cambria Math" panose="02040503050406030204" pitchFamily="18" charset="0"/>
                            <a:cs typeface="Times New Roman" panose="02020603050405020304" pitchFamily="18" charset="0"/>
                          </a:rPr>
                          <m:t>2</m:t>
                        </m:r>
                      </m:den>
                    </m:f>
                    <m:r>
                      <m:rPr>
                        <m:sty m:val="p"/>
                      </m:rPr>
                      <a:rPr lang="en-IN" sz="2000" b="0" i="0" smtClean="0">
                        <a:latin typeface="Cambria Math" panose="02040503050406030204" pitchFamily="18" charset="0"/>
                        <a:cs typeface="Times New Roman" panose="02020603050405020304" pitchFamily="18" charset="0"/>
                      </a:rPr>
                      <m:t>m</m:t>
                    </m:r>
                    <m:sSup>
                      <m:sSupPr>
                        <m:ctrlPr>
                          <a:rPr lang="en-IN" sz="2000" b="0" i="1" smtClean="0">
                            <a:latin typeface="Cambria Math" panose="02040503050406030204" pitchFamily="18" charset="0"/>
                            <a:cs typeface="Times New Roman" panose="02020603050405020304" pitchFamily="18" charset="0"/>
                          </a:rPr>
                        </m:ctrlPr>
                      </m:sSupPr>
                      <m:e>
                        <m:r>
                          <m:rPr>
                            <m:sty m:val="p"/>
                          </m:rPr>
                          <a:rPr lang="en-IN" sz="2000" b="0" i="0" smtClean="0">
                            <a:latin typeface="Cambria Math" panose="02040503050406030204" pitchFamily="18" charset="0"/>
                            <a:ea typeface="Cambria Math" panose="02040503050406030204" pitchFamily="18" charset="0"/>
                            <a:cs typeface="Times New Roman" panose="02020603050405020304" pitchFamily="18" charset="0"/>
                          </a:rPr>
                          <m:t>ω</m:t>
                        </m:r>
                      </m:e>
                      <m:sup>
                        <m:r>
                          <a:rPr lang="en-IN" sz="2000" b="0" i="0" smtClean="0">
                            <a:latin typeface="Cambria Math" panose="02040503050406030204" pitchFamily="18" charset="0"/>
                            <a:cs typeface="Times New Roman" panose="02020603050405020304" pitchFamily="18" charset="0"/>
                          </a:rPr>
                          <m:t>2</m:t>
                        </m:r>
                      </m:sup>
                    </m:sSup>
                    <m:sSup>
                      <m:sSupPr>
                        <m:ctrlPr>
                          <a:rPr lang="en-IN" sz="2000" b="0" i="1" smtClean="0">
                            <a:latin typeface="Cambria Math" panose="02040503050406030204" pitchFamily="18" charset="0"/>
                            <a:cs typeface="Times New Roman" panose="02020603050405020304" pitchFamily="18" charset="0"/>
                          </a:rPr>
                        </m:ctrlPr>
                      </m:sSupPr>
                      <m:e>
                        <m:r>
                          <m:rPr>
                            <m:sty m:val="p"/>
                          </m:rPr>
                          <a:rPr lang="en-IN" sz="2000" b="0" i="0" smtClean="0">
                            <a:latin typeface="Cambria Math" panose="02040503050406030204" pitchFamily="18" charset="0"/>
                            <a:cs typeface="Times New Roman" panose="02020603050405020304" pitchFamily="18" charset="0"/>
                          </a:rPr>
                          <m:t>A</m:t>
                        </m:r>
                      </m:e>
                      <m:sup>
                        <m:r>
                          <a:rPr lang="en-IN" sz="2000" b="0" i="0" smtClean="0">
                            <a:latin typeface="Cambria Math" panose="02040503050406030204" pitchFamily="18" charset="0"/>
                            <a:cs typeface="Times New Roman" panose="02020603050405020304" pitchFamily="18" charset="0"/>
                          </a:rPr>
                          <m:t>2</m:t>
                        </m:r>
                      </m:sup>
                    </m:sSup>
                    <m:d>
                      <m:dPr>
                        <m:ctrlPr>
                          <a:rPr lang="en-IN" sz="2000" b="0" i="1" smtClean="0">
                            <a:latin typeface="Cambria Math" panose="02040503050406030204" pitchFamily="18" charset="0"/>
                            <a:cs typeface="Times New Roman" panose="02020603050405020304" pitchFamily="18" charset="0"/>
                          </a:rPr>
                        </m:ctrlPr>
                      </m:dPr>
                      <m:e>
                        <m:r>
                          <a:rPr lang="en-IN" sz="2000" b="0" i="0" smtClean="0">
                            <a:latin typeface="Cambria Math" panose="02040503050406030204" pitchFamily="18" charset="0"/>
                            <a:cs typeface="Times New Roman" panose="02020603050405020304" pitchFamily="18" charset="0"/>
                          </a:rPr>
                          <m:t>1−</m:t>
                        </m:r>
                        <m:sSup>
                          <m:sSupPr>
                            <m:ctrlPr>
                              <a:rPr lang="en-IN" sz="2000" b="0" i="1" smtClean="0">
                                <a:latin typeface="Cambria Math" panose="02040503050406030204" pitchFamily="18" charset="0"/>
                                <a:cs typeface="Times New Roman" panose="02020603050405020304" pitchFamily="18" charset="0"/>
                              </a:rPr>
                            </m:ctrlPr>
                          </m:sSupPr>
                          <m:e>
                            <m:r>
                              <m:rPr>
                                <m:sty m:val="p"/>
                              </m:rPr>
                              <a:rPr lang="en-IN" sz="2000" b="0" i="0" smtClean="0">
                                <a:latin typeface="Cambria Math" panose="02040503050406030204" pitchFamily="18" charset="0"/>
                                <a:cs typeface="Times New Roman" panose="02020603050405020304" pitchFamily="18" charset="0"/>
                              </a:rPr>
                              <m:t>cos</m:t>
                            </m:r>
                          </m:e>
                          <m:sup>
                            <m:r>
                              <a:rPr lang="en-IN" sz="2000" b="0" i="0" smtClean="0">
                                <a:latin typeface="Cambria Math" panose="02040503050406030204" pitchFamily="18" charset="0"/>
                                <a:cs typeface="Times New Roman" panose="02020603050405020304" pitchFamily="18" charset="0"/>
                              </a:rPr>
                              <m:t>2</m:t>
                            </m:r>
                          </m:sup>
                        </m:sSup>
                        <m:r>
                          <m:rPr>
                            <m:sty m:val="p"/>
                          </m:rPr>
                          <a:rPr lang="en-IN" sz="2000" b="0" i="0" smtClean="0">
                            <a:latin typeface="Cambria Math" panose="02040503050406030204" pitchFamily="18" charset="0"/>
                            <a:ea typeface="Cambria Math" panose="02040503050406030204" pitchFamily="18" charset="0"/>
                            <a:cs typeface="Times New Roman" panose="02020603050405020304" pitchFamily="18" charset="0"/>
                          </a:rPr>
                          <m:t>ωt</m:t>
                        </m:r>
                      </m:e>
                    </m:d>
                  </m:oMath>
                </a14:m>
                <a:endParaRPr lang="en-IN" sz="2000" b="0" i="1" dirty="0" smtClean="0">
                  <a:latin typeface="Cambria Math" panose="02040503050406030204" pitchFamily="18" charset="0"/>
                  <a:ea typeface="Cambria Math" panose="02040503050406030204" pitchFamily="18" charset="0"/>
                  <a:cs typeface="Times New Roman" panose="02020603050405020304" pitchFamily="18" charset="0"/>
                </a:endParaRPr>
              </a:p>
              <a:p>
                <a:r>
                  <a:rPr lang="en-IN" sz="2000" b="0" dirty="0" smtClean="0">
                    <a:ea typeface="Cambria Math" panose="02040503050406030204" pitchFamily="18" charset="0"/>
                    <a:cs typeface="Times New Roman" panose="02020603050405020304" pitchFamily="18" charset="0"/>
                  </a:rPr>
                  <a:t>                     </a:t>
                </a:r>
                <a14:m>
                  <m:oMath xmlns:m="http://schemas.openxmlformats.org/officeDocument/2006/math">
                    <m:r>
                      <a:rPr lang="en-IN" sz="2000" b="0" i="1" smtClean="0">
                        <a:latin typeface="Cambria Math" panose="02040503050406030204" pitchFamily="18" charset="0"/>
                        <a:ea typeface="Cambria Math" panose="02040503050406030204" pitchFamily="18" charset="0"/>
                        <a:cs typeface="Times New Roman" panose="02020603050405020304" pitchFamily="18" charset="0"/>
                      </a:rPr>
                      <m:t>⇒</m:t>
                    </m:r>
                    <m:r>
                      <m:rPr>
                        <m:sty m:val="p"/>
                      </m:rPr>
                      <a:rPr lang="en-IN" sz="2000" b="0" i="0" smtClean="0">
                        <a:latin typeface="Cambria Math" panose="02040503050406030204" pitchFamily="18" charset="0"/>
                        <a:ea typeface="Cambria Math" panose="02040503050406030204" pitchFamily="18" charset="0"/>
                        <a:cs typeface="Times New Roman" panose="02020603050405020304" pitchFamily="18" charset="0"/>
                      </a:rPr>
                      <m:t>K</m:t>
                    </m:r>
                    <m:r>
                      <a:rPr lang="en-IN" sz="2000" b="0" i="0" smtClean="0">
                        <a:latin typeface="Cambria Math" panose="02040503050406030204" pitchFamily="18" charset="0"/>
                        <a:ea typeface="Cambria Math" panose="02040503050406030204" pitchFamily="18" charset="0"/>
                        <a:cs typeface="Times New Roman" panose="02020603050405020304" pitchFamily="18" charset="0"/>
                      </a:rPr>
                      <m:t>=</m:t>
                    </m:r>
                    <m:f>
                      <m:fPr>
                        <m:ctrlPr>
                          <a:rPr lang="en-IN" sz="2000" i="1">
                            <a:latin typeface="Cambria Math" panose="02040503050406030204" pitchFamily="18" charset="0"/>
                            <a:cs typeface="Times New Roman" panose="02020603050405020304" pitchFamily="18" charset="0"/>
                          </a:rPr>
                        </m:ctrlPr>
                      </m:fPr>
                      <m:num>
                        <m:r>
                          <a:rPr lang="en-IN" sz="2000" i="0">
                            <a:latin typeface="Cambria Math" panose="02040503050406030204" pitchFamily="18" charset="0"/>
                            <a:cs typeface="Times New Roman" panose="02020603050405020304" pitchFamily="18" charset="0"/>
                          </a:rPr>
                          <m:t>1</m:t>
                        </m:r>
                      </m:num>
                      <m:den>
                        <m:r>
                          <a:rPr lang="en-IN" sz="2000" i="0">
                            <a:latin typeface="Cambria Math" panose="02040503050406030204" pitchFamily="18" charset="0"/>
                            <a:cs typeface="Times New Roman" panose="02020603050405020304" pitchFamily="18" charset="0"/>
                          </a:rPr>
                          <m:t>2</m:t>
                        </m:r>
                      </m:den>
                    </m:f>
                    <m:r>
                      <m:rPr>
                        <m:sty m:val="p"/>
                      </m:rPr>
                      <a:rPr lang="en-IN" sz="2000" i="0">
                        <a:latin typeface="Cambria Math" panose="02040503050406030204" pitchFamily="18" charset="0"/>
                        <a:cs typeface="Times New Roman" panose="02020603050405020304" pitchFamily="18" charset="0"/>
                      </a:rPr>
                      <m:t>m</m:t>
                    </m:r>
                    <m:sSup>
                      <m:sSupPr>
                        <m:ctrlPr>
                          <a:rPr lang="en-IN" sz="2000" i="1">
                            <a:latin typeface="Cambria Math" panose="02040503050406030204" pitchFamily="18" charset="0"/>
                            <a:cs typeface="Times New Roman" panose="02020603050405020304" pitchFamily="18" charset="0"/>
                          </a:rPr>
                        </m:ctrlPr>
                      </m:sSupPr>
                      <m:e>
                        <m:r>
                          <m:rPr>
                            <m:sty m:val="p"/>
                          </m:rPr>
                          <a:rPr lang="en-IN" sz="2000" i="0">
                            <a:latin typeface="Cambria Math" panose="02040503050406030204" pitchFamily="18" charset="0"/>
                            <a:ea typeface="Cambria Math" panose="02040503050406030204" pitchFamily="18" charset="0"/>
                            <a:cs typeface="Times New Roman" panose="02020603050405020304" pitchFamily="18" charset="0"/>
                          </a:rPr>
                          <m:t>ω</m:t>
                        </m:r>
                      </m:e>
                      <m:sup>
                        <m:r>
                          <a:rPr lang="en-IN" sz="2000" i="0">
                            <a:latin typeface="Cambria Math" panose="02040503050406030204" pitchFamily="18" charset="0"/>
                            <a:cs typeface="Times New Roman" panose="02020603050405020304" pitchFamily="18" charset="0"/>
                          </a:rPr>
                          <m:t>2</m:t>
                        </m:r>
                      </m:sup>
                    </m:sSup>
                    <m:d>
                      <m:dPr>
                        <m:ctrlPr>
                          <a:rPr lang="en-IN" sz="2000" b="0" i="1" smtClean="0">
                            <a:latin typeface="Cambria Math" panose="02040503050406030204" pitchFamily="18" charset="0"/>
                            <a:cs typeface="Times New Roman" panose="02020603050405020304" pitchFamily="18" charset="0"/>
                          </a:rPr>
                        </m:ctrlPr>
                      </m:dPr>
                      <m:e>
                        <m:sSup>
                          <m:sSupPr>
                            <m:ctrlPr>
                              <a:rPr lang="en-IN" sz="2000" i="1">
                                <a:latin typeface="Cambria Math" panose="02040503050406030204" pitchFamily="18" charset="0"/>
                                <a:cs typeface="Times New Roman" panose="02020603050405020304" pitchFamily="18" charset="0"/>
                              </a:rPr>
                            </m:ctrlPr>
                          </m:sSupPr>
                          <m:e>
                            <m:r>
                              <m:rPr>
                                <m:sty m:val="p"/>
                              </m:rPr>
                              <a:rPr lang="en-IN" sz="2000" i="0">
                                <a:latin typeface="Cambria Math" panose="02040503050406030204" pitchFamily="18" charset="0"/>
                                <a:cs typeface="Times New Roman" panose="02020603050405020304" pitchFamily="18" charset="0"/>
                              </a:rPr>
                              <m:t>A</m:t>
                            </m:r>
                          </m:e>
                          <m:sup>
                            <m:r>
                              <a:rPr lang="en-IN" sz="2000" i="0">
                                <a:latin typeface="Cambria Math" panose="02040503050406030204" pitchFamily="18" charset="0"/>
                                <a:cs typeface="Times New Roman" panose="02020603050405020304" pitchFamily="18" charset="0"/>
                              </a:rPr>
                              <m:t>2</m:t>
                            </m:r>
                          </m:sup>
                        </m:sSup>
                        <m:r>
                          <a:rPr lang="en-IN" sz="2000" b="0" i="0" smtClean="0">
                            <a:latin typeface="Cambria Math" panose="02040503050406030204" pitchFamily="18" charset="0"/>
                            <a:cs typeface="Times New Roman" panose="02020603050405020304" pitchFamily="18" charset="0"/>
                          </a:rPr>
                          <m:t>−</m:t>
                        </m:r>
                        <m:sSup>
                          <m:sSupPr>
                            <m:ctrlPr>
                              <a:rPr lang="en-IN" sz="2000" b="0" i="1" smtClean="0">
                                <a:latin typeface="Cambria Math" panose="02040503050406030204" pitchFamily="18" charset="0"/>
                                <a:cs typeface="Times New Roman" panose="02020603050405020304" pitchFamily="18" charset="0"/>
                              </a:rPr>
                            </m:ctrlPr>
                          </m:sSupPr>
                          <m:e>
                            <m:r>
                              <m:rPr>
                                <m:sty m:val="p"/>
                              </m:rPr>
                              <a:rPr lang="en-IN" sz="2000" b="0" i="0" smtClean="0">
                                <a:latin typeface="Cambria Math" panose="02040503050406030204" pitchFamily="18" charset="0"/>
                                <a:cs typeface="Times New Roman" panose="02020603050405020304" pitchFamily="18" charset="0"/>
                              </a:rPr>
                              <m:t>x</m:t>
                            </m:r>
                          </m:e>
                          <m:sup>
                            <m:r>
                              <a:rPr lang="en-IN" sz="2000" b="0" i="0" smtClean="0">
                                <a:latin typeface="Cambria Math" panose="02040503050406030204" pitchFamily="18" charset="0"/>
                                <a:cs typeface="Times New Roman" panose="02020603050405020304" pitchFamily="18" charset="0"/>
                              </a:rPr>
                              <m:t>2</m:t>
                            </m:r>
                          </m:sup>
                        </m:sSup>
                      </m:e>
                    </m:d>
                  </m:oMath>
                </a14:m>
                <a:endParaRPr lang="en-IN" sz="2000" b="0" dirty="0" smtClean="0">
                  <a:latin typeface="Cambria Math" panose="02040503050406030204" pitchFamily="18" charset="0"/>
                  <a:cs typeface="Times New Roman" panose="02020603050405020304" pitchFamily="18" charset="0"/>
                </a:endParaRPr>
              </a:p>
              <a:p>
                <a:r>
                  <a:rPr lang="en-IN" sz="2000" b="0" dirty="0" smtClean="0">
                    <a:ea typeface="Cambria Math" panose="02040503050406030204" pitchFamily="18" charset="0"/>
                    <a:cs typeface="Times New Roman" panose="02020603050405020304" pitchFamily="18" charset="0"/>
                  </a:rPr>
                  <a:t>                     </a:t>
                </a:r>
                <a14:m>
                  <m:oMath xmlns:m="http://schemas.openxmlformats.org/officeDocument/2006/math">
                    <m:r>
                      <a:rPr lang="en-IN" sz="2000" b="0" i="0" smtClean="0">
                        <a:latin typeface="Cambria Math" panose="02040503050406030204" pitchFamily="18" charset="0"/>
                        <a:ea typeface="Cambria Math" panose="02040503050406030204" pitchFamily="18" charset="0"/>
                        <a:cs typeface="Times New Roman" panose="02020603050405020304" pitchFamily="18" charset="0"/>
                      </a:rPr>
                      <m:t>⇒</m:t>
                    </m:r>
                    <m:r>
                      <m:rPr>
                        <m:sty m:val="p"/>
                      </m:rPr>
                      <a:rPr lang="en-IN" sz="2000" b="0" i="0" smtClean="0">
                        <a:latin typeface="Cambria Math" panose="02040503050406030204" pitchFamily="18" charset="0"/>
                        <a:ea typeface="Cambria Math" panose="02040503050406030204" pitchFamily="18" charset="0"/>
                        <a:cs typeface="Times New Roman" panose="02020603050405020304" pitchFamily="18" charset="0"/>
                      </a:rPr>
                      <m:t>K</m:t>
                    </m:r>
                    <m:r>
                      <a:rPr lang="en-IN" sz="2000" i="0">
                        <a:latin typeface="Cambria Math" panose="02040503050406030204" pitchFamily="18" charset="0"/>
                        <a:cs typeface="Times New Roman" panose="02020603050405020304" pitchFamily="18" charset="0"/>
                      </a:rPr>
                      <m:t>=</m:t>
                    </m:r>
                    <m:f>
                      <m:fPr>
                        <m:ctrlPr>
                          <a:rPr lang="en-IN" sz="2000" i="1">
                            <a:latin typeface="Cambria Math" panose="02040503050406030204" pitchFamily="18" charset="0"/>
                            <a:cs typeface="Times New Roman" panose="02020603050405020304" pitchFamily="18" charset="0"/>
                          </a:rPr>
                        </m:ctrlPr>
                      </m:fPr>
                      <m:num>
                        <m:r>
                          <a:rPr lang="en-IN" sz="2000" i="0">
                            <a:latin typeface="Cambria Math" panose="02040503050406030204" pitchFamily="18" charset="0"/>
                            <a:cs typeface="Times New Roman" panose="02020603050405020304" pitchFamily="18" charset="0"/>
                          </a:rPr>
                          <m:t>1</m:t>
                        </m:r>
                      </m:num>
                      <m:den>
                        <m:r>
                          <a:rPr lang="en-IN" sz="2000" i="0">
                            <a:latin typeface="Cambria Math" panose="02040503050406030204" pitchFamily="18" charset="0"/>
                            <a:cs typeface="Times New Roman" panose="02020603050405020304" pitchFamily="18" charset="0"/>
                          </a:rPr>
                          <m:t>2</m:t>
                        </m:r>
                      </m:den>
                    </m:f>
                    <m:r>
                      <m:rPr>
                        <m:sty m:val="p"/>
                      </m:rPr>
                      <a:rPr lang="en-IN" sz="2000" i="0">
                        <a:latin typeface="Cambria Math" panose="02040503050406030204" pitchFamily="18" charset="0"/>
                        <a:cs typeface="Times New Roman" panose="02020603050405020304" pitchFamily="18" charset="0"/>
                      </a:rPr>
                      <m:t>k</m:t>
                    </m:r>
                    <m:d>
                      <m:dPr>
                        <m:ctrlPr>
                          <a:rPr lang="en-IN" sz="2000" i="1">
                            <a:latin typeface="Cambria Math" panose="02040503050406030204" pitchFamily="18" charset="0"/>
                            <a:cs typeface="Times New Roman" panose="02020603050405020304" pitchFamily="18" charset="0"/>
                          </a:rPr>
                        </m:ctrlPr>
                      </m:dPr>
                      <m:e>
                        <m:sSup>
                          <m:sSupPr>
                            <m:ctrlPr>
                              <a:rPr lang="en-IN" sz="2000" i="1">
                                <a:latin typeface="Cambria Math" panose="02040503050406030204" pitchFamily="18" charset="0"/>
                                <a:cs typeface="Times New Roman" panose="02020603050405020304" pitchFamily="18" charset="0"/>
                              </a:rPr>
                            </m:ctrlPr>
                          </m:sSupPr>
                          <m:e>
                            <m:r>
                              <m:rPr>
                                <m:sty m:val="p"/>
                              </m:rPr>
                              <a:rPr lang="en-IN" sz="2000" i="0">
                                <a:latin typeface="Cambria Math" panose="02040503050406030204" pitchFamily="18" charset="0"/>
                                <a:cs typeface="Times New Roman" panose="02020603050405020304" pitchFamily="18" charset="0"/>
                              </a:rPr>
                              <m:t>A</m:t>
                            </m:r>
                          </m:e>
                          <m:sup>
                            <m:r>
                              <a:rPr lang="en-IN" sz="2000" i="0">
                                <a:latin typeface="Cambria Math" panose="02040503050406030204" pitchFamily="18" charset="0"/>
                                <a:cs typeface="Times New Roman" panose="02020603050405020304" pitchFamily="18" charset="0"/>
                              </a:rPr>
                              <m:t>2</m:t>
                            </m:r>
                          </m:sup>
                        </m:sSup>
                        <m:r>
                          <a:rPr lang="en-IN" sz="2000" i="0">
                            <a:latin typeface="Cambria Math" panose="02040503050406030204" pitchFamily="18" charset="0"/>
                            <a:cs typeface="Times New Roman" panose="02020603050405020304" pitchFamily="18" charset="0"/>
                          </a:rPr>
                          <m:t>−</m:t>
                        </m:r>
                        <m:sSup>
                          <m:sSupPr>
                            <m:ctrlPr>
                              <a:rPr lang="en-IN" sz="2000" i="1">
                                <a:latin typeface="Cambria Math" panose="02040503050406030204" pitchFamily="18" charset="0"/>
                                <a:cs typeface="Times New Roman" panose="02020603050405020304" pitchFamily="18" charset="0"/>
                              </a:rPr>
                            </m:ctrlPr>
                          </m:sSupPr>
                          <m:e>
                            <m:r>
                              <m:rPr>
                                <m:sty m:val="p"/>
                              </m:rPr>
                              <a:rPr lang="en-IN" sz="2000" i="0">
                                <a:latin typeface="Cambria Math" panose="02040503050406030204" pitchFamily="18" charset="0"/>
                                <a:cs typeface="Times New Roman" panose="02020603050405020304" pitchFamily="18" charset="0"/>
                              </a:rPr>
                              <m:t>x</m:t>
                            </m:r>
                          </m:e>
                          <m:sup>
                            <m:r>
                              <a:rPr lang="en-IN" sz="2000" i="0">
                                <a:latin typeface="Cambria Math" panose="02040503050406030204" pitchFamily="18" charset="0"/>
                                <a:cs typeface="Times New Roman" panose="02020603050405020304" pitchFamily="18" charset="0"/>
                              </a:rPr>
                              <m:t>2</m:t>
                            </m:r>
                          </m:sup>
                        </m:sSup>
                      </m:e>
                    </m:d>
                  </m:oMath>
                </a14:m>
                <a:endParaRPr lang="en-IN" sz="2000" b="1" dirty="0" smtClean="0">
                  <a:latin typeface="Times New Roman" panose="02020603050405020304" pitchFamily="18" charset="0"/>
                  <a:cs typeface="Times New Roman" panose="02020603050405020304" pitchFamily="18" charset="0"/>
                </a:endParaRPr>
              </a:p>
              <a:p>
                <a:endParaRPr lang="en-IN" sz="2000" b="0" i="0" dirty="0" smtClean="0">
                  <a:latin typeface="Cambria Math" panose="02040503050406030204" pitchFamily="18" charset="0"/>
                  <a:cs typeface="Times New Roman" panose="02020603050405020304" pitchFamily="18" charset="0"/>
                </a:endParaRPr>
              </a:p>
              <a:p>
                <a:pPr/>
                <a14:m>
                  <m:oMathPara xmlns:m="http://schemas.openxmlformats.org/officeDocument/2006/math">
                    <m:oMathParaPr>
                      <m:jc m:val="center"/>
                    </m:oMathParaPr>
                    <m:oMath xmlns:m="http://schemas.openxmlformats.org/officeDocument/2006/math">
                      <m:r>
                        <m:rPr>
                          <m:sty m:val="p"/>
                        </m:rPr>
                        <a:rPr lang="en-IN" sz="2000" b="0" i="0" smtClean="0">
                          <a:latin typeface="Cambria Math" panose="02040503050406030204" pitchFamily="18" charset="0"/>
                          <a:cs typeface="Times New Roman" panose="02020603050405020304" pitchFamily="18" charset="0"/>
                        </a:rPr>
                        <m:t>When</m:t>
                      </m:r>
                      <m:r>
                        <a:rPr lang="en-IN" sz="2000" b="0" i="0" smtClean="0">
                          <a:latin typeface="Cambria Math" panose="02040503050406030204" pitchFamily="18" charset="0"/>
                          <a:cs typeface="Times New Roman" panose="02020603050405020304" pitchFamily="18" charset="0"/>
                        </a:rPr>
                        <m:t> </m:t>
                      </m:r>
                      <m:r>
                        <m:rPr>
                          <m:sty m:val="p"/>
                        </m:rPr>
                        <a:rPr lang="en-IN" sz="2000" b="0" i="0" smtClean="0">
                          <a:latin typeface="Cambria Math" panose="02040503050406030204" pitchFamily="18" charset="0"/>
                          <a:cs typeface="Times New Roman" panose="02020603050405020304" pitchFamily="18" charset="0"/>
                        </a:rPr>
                        <m:t>x</m:t>
                      </m:r>
                      <m:r>
                        <a:rPr lang="en-IN" sz="2000" b="0" i="0" smtClean="0">
                          <a:latin typeface="Cambria Math" panose="02040503050406030204" pitchFamily="18" charset="0"/>
                          <a:cs typeface="Times New Roman" panose="02020603050405020304" pitchFamily="18" charset="0"/>
                        </a:rPr>
                        <m:t>=0, </m:t>
                      </m:r>
                      <m:r>
                        <m:rPr>
                          <m:sty m:val="p"/>
                        </m:rPr>
                        <a:rPr lang="en-IN" sz="2000" b="0" i="0" smtClean="0">
                          <a:latin typeface="Cambria Math" panose="02040503050406030204" pitchFamily="18" charset="0"/>
                          <a:cs typeface="Times New Roman" panose="02020603050405020304" pitchFamily="18" charset="0"/>
                        </a:rPr>
                        <m:t>K</m:t>
                      </m:r>
                      <m:r>
                        <a:rPr lang="en-IN" sz="2000" b="0" i="0" smtClean="0">
                          <a:latin typeface="Cambria Math" panose="02040503050406030204" pitchFamily="18" charset="0"/>
                          <a:cs typeface="Times New Roman" panose="02020603050405020304" pitchFamily="18" charset="0"/>
                        </a:rPr>
                        <m:t>=</m:t>
                      </m:r>
                      <m:sSub>
                        <m:sSubPr>
                          <m:ctrlPr>
                            <a:rPr lang="en-IN" sz="2000" i="1" smtClean="0">
                              <a:latin typeface="Cambria Math" panose="02040503050406030204" pitchFamily="18" charset="0"/>
                              <a:cs typeface="Times New Roman" panose="02020603050405020304" pitchFamily="18" charset="0"/>
                            </a:rPr>
                          </m:ctrlPr>
                        </m:sSubPr>
                        <m:e>
                          <m:r>
                            <m:rPr>
                              <m:sty m:val="p"/>
                            </m:rPr>
                            <a:rPr lang="en-IN" sz="2000" b="0" i="0" smtClean="0">
                              <a:latin typeface="Cambria Math" panose="02040503050406030204" pitchFamily="18" charset="0"/>
                              <a:cs typeface="Times New Roman" panose="02020603050405020304" pitchFamily="18" charset="0"/>
                            </a:rPr>
                            <m:t>K</m:t>
                          </m:r>
                        </m:e>
                        <m:sub>
                          <m:r>
                            <m:rPr>
                              <m:sty m:val="p"/>
                            </m:rPr>
                            <a:rPr lang="en-IN" sz="2000" b="0" i="0" smtClean="0">
                              <a:latin typeface="Cambria Math" panose="02040503050406030204" pitchFamily="18" charset="0"/>
                              <a:cs typeface="Times New Roman" panose="02020603050405020304" pitchFamily="18" charset="0"/>
                            </a:rPr>
                            <m:t>max</m:t>
                          </m:r>
                        </m:sub>
                      </m:sSub>
                      <m:r>
                        <a:rPr lang="en-IN" sz="2000" b="0" i="0" smtClean="0">
                          <a:latin typeface="Cambria Math" panose="02040503050406030204" pitchFamily="18" charset="0"/>
                          <a:cs typeface="Times New Roman" panose="02020603050405020304" pitchFamily="18" charset="0"/>
                        </a:rPr>
                        <m:t>=</m:t>
                      </m:r>
                      <m:f>
                        <m:fPr>
                          <m:ctrlPr>
                            <a:rPr lang="en-IN" sz="2000" i="1" smtClean="0">
                              <a:latin typeface="Cambria Math" panose="02040503050406030204" pitchFamily="18" charset="0"/>
                              <a:cs typeface="Times New Roman" panose="02020603050405020304" pitchFamily="18" charset="0"/>
                            </a:rPr>
                          </m:ctrlPr>
                        </m:fPr>
                        <m:num>
                          <m:r>
                            <a:rPr lang="en-IN" sz="2000" b="0" i="0" smtClean="0">
                              <a:latin typeface="Cambria Math" panose="02040503050406030204" pitchFamily="18" charset="0"/>
                              <a:cs typeface="Times New Roman" panose="02020603050405020304" pitchFamily="18" charset="0"/>
                            </a:rPr>
                            <m:t>1</m:t>
                          </m:r>
                        </m:num>
                        <m:den>
                          <m:r>
                            <a:rPr lang="en-IN" sz="2000" b="0" i="0" smtClean="0">
                              <a:latin typeface="Cambria Math" panose="02040503050406030204" pitchFamily="18" charset="0"/>
                              <a:cs typeface="Times New Roman" panose="02020603050405020304" pitchFamily="18" charset="0"/>
                            </a:rPr>
                            <m:t>2</m:t>
                          </m:r>
                        </m:den>
                      </m:f>
                      <m:r>
                        <m:rPr>
                          <m:sty m:val="p"/>
                        </m:rPr>
                        <a:rPr lang="en-IN" sz="2000" b="0" i="0" smtClean="0">
                          <a:latin typeface="Cambria Math" panose="02040503050406030204" pitchFamily="18" charset="0"/>
                          <a:cs typeface="Times New Roman" panose="02020603050405020304" pitchFamily="18" charset="0"/>
                        </a:rPr>
                        <m:t>k</m:t>
                      </m:r>
                      <m:sSup>
                        <m:sSupPr>
                          <m:ctrlPr>
                            <a:rPr lang="en-IN" sz="2000" i="1" smtClean="0">
                              <a:latin typeface="Cambria Math" panose="02040503050406030204" pitchFamily="18" charset="0"/>
                              <a:cs typeface="Times New Roman" panose="02020603050405020304" pitchFamily="18" charset="0"/>
                            </a:rPr>
                          </m:ctrlPr>
                        </m:sSupPr>
                        <m:e>
                          <m:r>
                            <m:rPr>
                              <m:sty m:val="p"/>
                            </m:rPr>
                            <a:rPr lang="en-IN" sz="2000" b="0" i="0" smtClean="0">
                              <a:latin typeface="Cambria Math" panose="02040503050406030204" pitchFamily="18" charset="0"/>
                              <a:cs typeface="Times New Roman" panose="02020603050405020304" pitchFamily="18" charset="0"/>
                            </a:rPr>
                            <m:t>A</m:t>
                          </m:r>
                        </m:e>
                        <m:sup>
                          <m:r>
                            <a:rPr lang="en-IN" sz="2000" b="0" i="0" smtClean="0">
                              <a:latin typeface="Cambria Math" panose="02040503050406030204" pitchFamily="18" charset="0"/>
                              <a:cs typeface="Times New Roman" panose="02020603050405020304" pitchFamily="18" charset="0"/>
                            </a:rPr>
                            <m:t>2</m:t>
                          </m:r>
                        </m:sup>
                      </m:sSup>
                    </m:oMath>
                  </m:oMathPara>
                </a14:m>
                <a:endParaRPr lang="en-IN" sz="2000" dirty="0">
                  <a:latin typeface="Times New Roman" panose="02020603050405020304" pitchFamily="18" charset="0"/>
                  <a:cs typeface="Times New Roman" panose="02020603050405020304" pitchFamily="18" charset="0"/>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181233" y="1375720"/>
                <a:ext cx="8715632" cy="4975914"/>
              </a:xfrm>
              <a:prstGeom prst="rect">
                <a:avLst/>
              </a:prstGeom>
              <a:blipFill rotWithShape="0">
                <a:blip r:embed="rId2"/>
                <a:stretch>
                  <a:fillRect l="-770" t="-735"/>
                </a:stretch>
              </a:blipFill>
            </p:spPr>
            <p:txBody>
              <a:bodyPr/>
              <a:lstStyle/>
              <a:p>
                <a:r>
                  <a:rPr lang="en-IN">
                    <a:noFill/>
                  </a:rPr>
                  <a:t> </a:t>
                </a:r>
              </a:p>
            </p:txBody>
          </p:sp>
        </mc:Fallback>
      </mc:AlternateContent>
    </p:spTree>
    <p:extLst>
      <p:ext uri="{BB962C8B-B14F-4D97-AF65-F5344CB8AC3E}">
        <p14:creationId xmlns:p14="http://schemas.microsoft.com/office/powerpoint/2010/main" val="1114932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5" dur="500"/>
                                        <p:tgtEl>
                                          <p:spTgt spid="3">
                                            <p:txEl>
                                              <p:pRg st="3" end="3"/>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8" dur="500"/>
                                        <p:tgtEl>
                                          <p:spTgt spid="3">
                                            <p:txEl>
                                              <p:pRg st="4" end="4"/>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1" dur="500"/>
                                        <p:tgtEl>
                                          <p:spTgt spid="3">
                                            <p:txEl>
                                              <p:pRg st="5" end="5"/>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4" dur="500"/>
                                        <p:tgtEl>
                                          <p:spTgt spid="3">
                                            <p:txEl>
                                              <p:pRg st="6" end="6"/>
                                            </p:txEl>
                                          </p:spTgt>
                                        </p:tgtEl>
                                      </p:cBhvr>
                                    </p:animEffect>
                                  </p:childTnLst>
                                </p:cTn>
                              </p:par>
                              <p:par>
                                <p:cTn id="25" presetID="14" presetClass="entr" presetSubtype="1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7" dur="500"/>
                                        <p:tgtEl>
                                          <p:spTgt spid="3">
                                            <p:txEl>
                                              <p:pRg st="7" end="7"/>
                                            </p:txEl>
                                          </p:spTgt>
                                        </p:tgtEl>
                                      </p:cBhvr>
                                    </p:animEffect>
                                  </p:childTnLst>
                                </p:cTn>
                              </p:par>
                              <p:par>
                                <p:cTn id="28" presetID="14" presetClass="entr" presetSubtype="1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0" dur="500"/>
                                        <p:tgtEl>
                                          <p:spTgt spid="3">
                                            <p:txEl>
                                              <p:pRg st="8" end="8"/>
                                            </p:txEl>
                                          </p:spTgt>
                                        </p:tgtEl>
                                      </p:cBhvr>
                                    </p:animEffect>
                                  </p:childTnLst>
                                </p:cTn>
                              </p:par>
                              <p:par>
                                <p:cTn id="31" presetID="14" presetClass="entr" presetSubtype="1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3" dur="500"/>
                                        <p:tgtEl>
                                          <p:spTgt spid="3">
                                            <p:txEl>
                                              <p:pRg st="9" end="9"/>
                                            </p:txEl>
                                          </p:spTgt>
                                        </p:tgtEl>
                                      </p:cBhvr>
                                    </p:animEffect>
                                  </p:childTnLst>
                                </p:cTn>
                              </p:par>
                              <p:par>
                                <p:cTn id="34" presetID="14" presetClass="entr" presetSubtype="10" fill="hold" nodeType="withEffect">
                                  <p:stCondLst>
                                    <p:cond delay="0"/>
                                  </p:stCondLst>
                                  <p:childTnLst>
                                    <p:set>
                                      <p:cBhvr>
                                        <p:cTn id="35"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36"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angle 3"/>
              <p:cNvSpPr/>
              <p:nvPr/>
            </p:nvSpPr>
            <p:spPr>
              <a:xfrm>
                <a:off x="438150" y="1241109"/>
                <a:ext cx="5460142" cy="4584653"/>
              </a:xfrm>
              <a:prstGeom prst="rect">
                <a:avLst/>
              </a:prstGeom>
            </p:spPr>
            <p:txBody>
              <a:bodyPr wrap="square">
                <a:spAutoFit/>
              </a:bodyPr>
              <a:lstStyle/>
              <a:p>
                <a:r>
                  <a:rPr lang="en-IN" b="1" dirty="0" smtClean="0">
                    <a:latin typeface="Times New Roman" panose="02020603050405020304" pitchFamily="18" charset="0"/>
                    <a:cs typeface="Times New Roman" panose="02020603050405020304" pitchFamily="18" charset="0"/>
                  </a:rPr>
                  <a:t>Potential Energy: </a:t>
                </a:r>
                <a14:m>
                  <m:oMath xmlns:m="http://schemas.openxmlformats.org/officeDocument/2006/math">
                    <m:r>
                      <a:rPr lang="en-IN" b="1" i="1">
                        <a:latin typeface="Cambria Math" panose="02040503050406030204" pitchFamily="18" charset="0"/>
                        <a:cs typeface="Times New Roman" panose="02020603050405020304" pitchFamily="18" charset="0"/>
                      </a:rPr>
                      <m:t>𝑭𝒐𝒓𝒄𝒆</m:t>
                    </m:r>
                    <m:r>
                      <a:rPr lang="en-IN" b="1" i="1">
                        <a:latin typeface="Cambria Math" panose="02040503050406030204" pitchFamily="18" charset="0"/>
                        <a:cs typeface="Times New Roman" panose="02020603050405020304" pitchFamily="18" charset="0"/>
                      </a:rPr>
                      <m:t> </m:t>
                    </m:r>
                    <m:r>
                      <a:rPr lang="en-IN" b="1" i="1">
                        <a:latin typeface="Cambria Math" panose="02040503050406030204" pitchFamily="18" charset="0"/>
                        <a:cs typeface="Times New Roman" panose="02020603050405020304" pitchFamily="18" charset="0"/>
                      </a:rPr>
                      <m:t>𝑭</m:t>
                    </m:r>
                    <m:r>
                      <a:rPr lang="en-IN" b="1" i="1">
                        <a:latin typeface="Cambria Math" panose="02040503050406030204" pitchFamily="18" charset="0"/>
                        <a:cs typeface="Times New Roman" panose="02020603050405020304" pitchFamily="18" charset="0"/>
                      </a:rPr>
                      <m:t>=−</m:t>
                    </m:r>
                    <m:r>
                      <a:rPr lang="en-IN" b="1" i="1">
                        <a:latin typeface="Cambria Math" panose="02040503050406030204" pitchFamily="18" charset="0"/>
                        <a:cs typeface="Times New Roman" panose="02020603050405020304" pitchFamily="18" charset="0"/>
                      </a:rPr>
                      <m:t>𝒌𝒙</m:t>
                    </m:r>
                  </m:oMath>
                </a14:m>
                <a:endParaRPr lang="en-IN" b="1"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IN" b="1" i="1">
                          <a:latin typeface="Cambria Math" panose="02040503050406030204" pitchFamily="18" charset="0"/>
                          <a:cs typeface="Times New Roman" panose="02020603050405020304" pitchFamily="18" charset="0"/>
                        </a:rPr>
                        <m:t>𝑭𝒐𝒓</m:t>
                      </m:r>
                      <m:r>
                        <a:rPr lang="en-IN" b="1" i="1">
                          <a:latin typeface="Cambria Math" panose="02040503050406030204" pitchFamily="18" charset="0"/>
                          <a:cs typeface="Times New Roman" panose="02020603050405020304" pitchFamily="18" charset="0"/>
                        </a:rPr>
                        <m:t> </m:t>
                      </m:r>
                      <m:r>
                        <a:rPr lang="en-IN" b="1" i="1">
                          <a:latin typeface="Cambria Math" panose="02040503050406030204" pitchFamily="18" charset="0"/>
                          <a:cs typeface="Times New Roman" panose="02020603050405020304" pitchFamily="18" charset="0"/>
                        </a:rPr>
                        <m:t>𝒔𝒎𝒂𝒍𝒍</m:t>
                      </m:r>
                      <m:r>
                        <a:rPr lang="en-IN" b="1" i="1">
                          <a:latin typeface="Cambria Math" panose="02040503050406030204" pitchFamily="18" charset="0"/>
                          <a:cs typeface="Times New Roman" panose="02020603050405020304" pitchFamily="18" charset="0"/>
                        </a:rPr>
                        <m:t> </m:t>
                      </m:r>
                      <m:r>
                        <a:rPr lang="en-IN" b="1" i="1">
                          <a:latin typeface="Cambria Math" panose="02040503050406030204" pitchFamily="18" charset="0"/>
                          <a:cs typeface="Times New Roman" panose="02020603050405020304" pitchFamily="18" charset="0"/>
                        </a:rPr>
                        <m:t>𝒅𝒊𝒔𝒑𝒍𝒂𝒄𝒆𝒎𝒆𝒏𝒕</m:t>
                      </m:r>
                      <m:r>
                        <a:rPr lang="en-IN" b="1" i="1">
                          <a:latin typeface="Cambria Math" panose="02040503050406030204" pitchFamily="18" charset="0"/>
                          <a:cs typeface="Times New Roman" panose="02020603050405020304" pitchFamily="18" charset="0"/>
                        </a:rPr>
                        <m:t> </m:t>
                      </m:r>
                      <m:r>
                        <a:rPr lang="en-IN" b="1" i="1">
                          <a:latin typeface="Cambria Math" panose="02040503050406030204" pitchFamily="18" charset="0"/>
                          <a:cs typeface="Times New Roman" panose="02020603050405020304" pitchFamily="18" charset="0"/>
                        </a:rPr>
                        <m:t>𝒅𝒙</m:t>
                      </m:r>
                      <m:r>
                        <a:rPr lang="en-IN" b="1" i="1">
                          <a:latin typeface="Cambria Math" panose="02040503050406030204" pitchFamily="18" charset="0"/>
                          <a:cs typeface="Times New Roman" panose="02020603050405020304" pitchFamily="18" charset="0"/>
                        </a:rPr>
                        <m:t>, </m:t>
                      </m:r>
                      <m:r>
                        <a:rPr lang="en-IN" b="1" i="1">
                          <a:latin typeface="Cambria Math" panose="02040503050406030204" pitchFamily="18" charset="0"/>
                          <a:cs typeface="Times New Roman" panose="02020603050405020304" pitchFamily="18" charset="0"/>
                        </a:rPr>
                        <m:t>𝒘𝒐𝒓𝒌𝒅𝒐𝒏𝒆</m:t>
                      </m:r>
                      <m:r>
                        <a:rPr lang="en-IN" b="1" i="1">
                          <a:latin typeface="Cambria Math" panose="02040503050406030204" pitchFamily="18" charset="0"/>
                          <a:cs typeface="Times New Roman" panose="02020603050405020304" pitchFamily="18" charset="0"/>
                        </a:rPr>
                        <m:t> </m:t>
                      </m:r>
                    </m:oMath>
                  </m:oMathPara>
                </a14:m>
                <a:endParaRPr lang="en-IN" b="1" i="1" dirty="0">
                  <a:latin typeface="Cambria Math" panose="020405030504060302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IN" b="1" i="1">
                          <a:latin typeface="Cambria Math" panose="02040503050406030204" pitchFamily="18" charset="0"/>
                          <a:cs typeface="Times New Roman" panose="02020603050405020304" pitchFamily="18" charset="0"/>
                        </a:rPr>
                        <m:t>𝒅𝒘</m:t>
                      </m:r>
                      <m:r>
                        <a:rPr lang="en-IN" b="1" i="1">
                          <a:latin typeface="Cambria Math" panose="02040503050406030204" pitchFamily="18" charset="0"/>
                          <a:cs typeface="Times New Roman" panose="02020603050405020304" pitchFamily="18" charset="0"/>
                        </a:rPr>
                        <m:t>=−</m:t>
                      </m:r>
                      <m:r>
                        <a:rPr lang="en-IN" b="1" i="1">
                          <a:latin typeface="Cambria Math" panose="02040503050406030204" pitchFamily="18" charset="0"/>
                          <a:cs typeface="Times New Roman" panose="02020603050405020304" pitchFamily="18" charset="0"/>
                        </a:rPr>
                        <m:t>𝑭𝒅𝒙</m:t>
                      </m:r>
                      <m:r>
                        <a:rPr lang="en-IN" b="1" i="1">
                          <a:latin typeface="Cambria Math" panose="02040503050406030204" pitchFamily="18" charset="0"/>
                          <a:cs typeface="Times New Roman" panose="02020603050405020304" pitchFamily="18" charset="0"/>
                        </a:rPr>
                        <m:t>=+</m:t>
                      </m:r>
                      <m:r>
                        <a:rPr lang="en-IN" b="1" i="1">
                          <a:latin typeface="Cambria Math" panose="02040503050406030204" pitchFamily="18" charset="0"/>
                          <a:cs typeface="Times New Roman" panose="02020603050405020304" pitchFamily="18" charset="0"/>
                        </a:rPr>
                        <m:t>𝒌𝒙𝒅𝒙</m:t>
                      </m:r>
                    </m:oMath>
                  </m:oMathPara>
                </a14:m>
                <a:endParaRPr lang="en-IN" b="1"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IN" b="1" i="1">
                          <a:latin typeface="Cambria Math" panose="02040503050406030204" pitchFamily="18" charset="0"/>
                          <a:cs typeface="Times New Roman" panose="02020603050405020304" pitchFamily="18" charset="0"/>
                        </a:rPr>
                        <m:t>𝑯𝒆𝒏𝒄𝒆</m:t>
                      </m:r>
                      <m:r>
                        <a:rPr lang="en-IN" b="1" i="1">
                          <a:latin typeface="Cambria Math" panose="02040503050406030204" pitchFamily="18" charset="0"/>
                          <a:cs typeface="Times New Roman" panose="02020603050405020304" pitchFamily="18" charset="0"/>
                        </a:rPr>
                        <m:t> </m:t>
                      </m:r>
                      <m:r>
                        <a:rPr lang="en-IN" b="1" i="1">
                          <a:latin typeface="Cambria Math" panose="02040503050406030204" pitchFamily="18" charset="0"/>
                          <a:cs typeface="Times New Roman" panose="02020603050405020304" pitchFamily="18" charset="0"/>
                        </a:rPr>
                        <m:t>𝒕𝒐𝒕𝒂𝒍</m:t>
                      </m:r>
                      <m:r>
                        <a:rPr lang="en-IN" b="1" i="1">
                          <a:latin typeface="Cambria Math" panose="02040503050406030204" pitchFamily="18" charset="0"/>
                          <a:cs typeface="Times New Roman" panose="02020603050405020304" pitchFamily="18" charset="0"/>
                        </a:rPr>
                        <m:t> </m:t>
                      </m:r>
                      <m:r>
                        <a:rPr lang="en-IN" b="1" i="1">
                          <a:latin typeface="Cambria Math" panose="02040503050406030204" pitchFamily="18" charset="0"/>
                          <a:cs typeface="Times New Roman" panose="02020603050405020304" pitchFamily="18" charset="0"/>
                        </a:rPr>
                        <m:t>𝒘𝒐𝒓𝒌𝒅𝒐𝒏𝒆</m:t>
                      </m:r>
                      <m:r>
                        <a:rPr lang="en-IN" b="1" i="1">
                          <a:latin typeface="Cambria Math" panose="02040503050406030204" pitchFamily="18" charset="0"/>
                          <a:cs typeface="Times New Roman" panose="02020603050405020304" pitchFamily="18" charset="0"/>
                        </a:rPr>
                        <m:t> </m:t>
                      </m:r>
                      <m:r>
                        <a:rPr lang="en-IN" b="1" i="1">
                          <a:latin typeface="Cambria Math" panose="02040503050406030204" pitchFamily="18" charset="0"/>
                          <a:cs typeface="Times New Roman" panose="02020603050405020304" pitchFamily="18" charset="0"/>
                        </a:rPr>
                        <m:t>𝒇𝒐𝒓</m:t>
                      </m:r>
                      <m:r>
                        <a:rPr lang="en-IN" b="1" i="1">
                          <a:latin typeface="Cambria Math" panose="02040503050406030204" pitchFamily="18" charset="0"/>
                          <a:cs typeface="Times New Roman" panose="02020603050405020304" pitchFamily="18" charset="0"/>
                        </a:rPr>
                        <m:t> </m:t>
                      </m:r>
                      <m:r>
                        <a:rPr lang="en-IN" b="1" i="1">
                          <a:latin typeface="Cambria Math" panose="02040503050406030204" pitchFamily="18" charset="0"/>
                          <a:cs typeface="Times New Roman" panose="02020603050405020304" pitchFamily="18" charset="0"/>
                        </a:rPr>
                        <m:t>𝒅𝒊𝒔𝒑𝒍𝒂𝒄𝒆𝒎𝒆𝒏𝒕</m:t>
                      </m:r>
                      <m:r>
                        <a:rPr lang="en-IN" b="1" i="1">
                          <a:latin typeface="Cambria Math" panose="02040503050406030204" pitchFamily="18" charset="0"/>
                          <a:cs typeface="Times New Roman" panose="02020603050405020304" pitchFamily="18" charset="0"/>
                        </a:rPr>
                        <m:t> </m:t>
                      </m:r>
                      <m:r>
                        <a:rPr lang="en-IN" b="1" i="1">
                          <a:latin typeface="Cambria Math" panose="02040503050406030204" pitchFamily="18" charset="0"/>
                          <a:cs typeface="Times New Roman" panose="02020603050405020304" pitchFamily="18" charset="0"/>
                        </a:rPr>
                        <m:t>𝒙</m:t>
                      </m:r>
                      <m:r>
                        <a:rPr lang="en-IN" b="1" i="1">
                          <a:latin typeface="Cambria Math" panose="02040503050406030204" pitchFamily="18" charset="0"/>
                          <a:cs typeface="Times New Roman" panose="02020603050405020304" pitchFamily="18" charset="0"/>
                        </a:rPr>
                        <m:t>, </m:t>
                      </m:r>
                    </m:oMath>
                  </m:oMathPara>
                </a14:m>
                <a:endParaRPr lang="en-IN" b="1" i="1" dirty="0">
                  <a:latin typeface="Cambria Math" panose="020405030504060302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IN" b="1" i="1">
                          <a:latin typeface="Cambria Math" panose="02040503050406030204" pitchFamily="18" charset="0"/>
                          <a:cs typeface="Times New Roman" panose="02020603050405020304" pitchFamily="18" charset="0"/>
                        </a:rPr>
                        <m:t>𝑾</m:t>
                      </m:r>
                      <m:r>
                        <a:rPr lang="en-IN" b="1" i="1">
                          <a:latin typeface="Cambria Math" panose="02040503050406030204" pitchFamily="18" charset="0"/>
                          <a:cs typeface="Times New Roman" panose="02020603050405020304" pitchFamily="18" charset="0"/>
                        </a:rPr>
                        <m:t>=</m:t>
                      </m:r>
                      <m:nary>
                        <m:naryPr>
                          <m:ctrlPr>
                            <a:rPr lang="en-IN" b="1" i="1">
                              <a:latin typeface="Cambria Math" panose="02040503050406030204" pitchFamily="18" charset="0"/>
                              <a:cs typeface="Times New Roman" panose="02020603050405020304" pitchFamily="18" charset="0"/>
                            </a:rPr>
                          </m:ctrlPr>
                        </m:naryPr>
                        <m:sub>
                          <m:r>
                            <m:rPr>
                              <m:brk m:alnAt="23"/>
                            </m:rPr>
                            <a:rPr lang="en-IN" b="1" i="1">
                              <a:latin typeface="Cambria Math" panose="02040503050406030204" pitchFamily="18" charset="0"/>
                              <a:cs typeface="Times New Roman" panose="02020603050405020304" pitchFamily="18" charset="0"/>
                            </a:rPr>
                            <m:t>𝟎</m:t>
                          </m:r>
                        </m:sub>
                        <m:sup>
                          <m:r>
                            <a:rPr lang="en-IN" b="1" i="1">
                              <a:latin typeface="Cambria Math" panose="02040503050406030204" pitchFamily="18" charset="0"/>
                              <a:cs typeface="Times New Roman" panose="02020603050405020304" pitchFamily="18" charset="0"/>
                            </a:rPr>
                            <m:t>𝒙</m:t>
                          </m:r>
                        </m:sup>
                        <m:e>
                          <m:r>
                            <a:rPr lang="en-IN" b="1" i="1">
                              <a:latin typeface="Cambria Math" panose="02040503050406030204" pitchFamily="18" charset="0"/>
                              <a:cs typeface="Times New Roman" panose="02020603050405020304" pitchFamily="18" charset="0"/>
                            </a:rPr>
                            <m:t>𝒅𝒘</m:t>
                          </m:r>
                          <m:r>
                            <a:rPr lang="en-IN" b="1" i="1">
                              <a:latin typeface="Cambria Math" panose="02040503050406030204" pitchFamily="18" charset="0"/>
                              <a:cs typeface="Times New Roman" panose="02020603050405020304" pitchFamily="18" charset="0"/>
                            </a:rPr>
                            <m:t>=</m:t>
                          </m:r>
                          <m:nary>
                            <m:naryPr>
                              <m:ctrlPr>
                                <a:rPr lang="en-IN" b="1" i="1">
                                  <a:latin typeface="Cambria Math" panose="02040503050406030204" pitchFamily="18" charset="0"/>
                                  <a:cs typeface="Times New Roman" panose="02020603050405020304" pitchFamily="18" charset="0"/>
                                </a:rPr>
                              </m:ctrlPr>
                            </m:naryPr>
                            <m:sub>
                              <m:r>
                                <m:rPr>
                                  <m:brk m:alnAt="23"/>
                                </m:rPr>
                                <a:rPr lang="en-IN" b="1" i="1">
                                  <a:latin typeface="Cambria Math" panose="02040503050406030204" pitchFamily="18" charset="0"/>
                                  <a:cs typeface="Times New Roman" panose="02020603050405020304" pitchFamily="18" charset="0"/>
                                </a:rPr>
                                <m:t>𝟎</m:t>
                              </m:r>
                            </m:sub>
                            <m:sup>
                              <m:r>
                                <a:rPr lang="en-IN" b="1" i="1">
                                  <a:latin typeface="Cambria Math" panose="02040503050406030204" pitchFamily="18" charset="0"/>
                                  <a:cs typeface="Times New Roman" panose="02020603050405020304" pitchFamily="18" charset="0"/>
                                </a:rPr>
                                <m:t>𝒙</m:t>
                              </m:r>
                            </m:sup>
                            <m:e>
                              <m:r>
                                <a:rPr lang="en-IN" b="1" i="1">
                                  <a:latin typeface="Cambria Math" panose="02040503050406030204" pitchFamily="18" charset="0"/>
                                  <a:cs typeface="Times New Roman" panose="02020603050405020304" pitchFamily="18" charset="0"/>
                                </a:rPr>
                                <m:t>𝒌𝒙𝒅𝒙</m:t>
                              </m:r>
                              <m:r>
                                <a:rPr lang="en-IN" b="1" i="1">
                                  <a:latin typeface="Cambria Math" panose="02040503050406030204" pitchFamily="18" charset="0"/>
                                  <a:cs typeface="Times New Roman" panose="02020603050405020304" pitchFamily="18" charset="0"/>
                                </a:rPr>
                                <m:t>=</m:t>
                              </m:r>
                              <m:f>
                                <m:fPr>
                                  <m:ctrlPr>
                                    <a:rPr lang="en-IN" b="1" i="1">
                                      <a:latin typeface="Cambria Math" panose="02040503050406030204" pitchFamily="18" charset="0"/>
                                      <a:cs typeface="Times New Roman" panose="02020603050405020304" pitchFamily="18" charset="0"/>
                                    </a:rPr>
                                  </m:ctrlPr>
                                </m:fPr>
                                <m:num>
                                  <m:r>
                                    <a:rPr lang="en-IN" b="1" i="1">
                                      <a:latin typeface="Cambria Math" panose="02040503050406030204" pitchFamily="18" charset="0"/>
                                      <a:cs typeface="Times New Roman" panose="02020603050405020304" pitchFamily="18" charset="0"/>
                                    </a:rPr>
                                    <m:t>𝟏</m:t>
                                  </m:r>
                                </m:num>
                                <m:den>
                                  <m:r>
                                    <a:rPr lang="en-IN" b="1" i="1">
                                      <a:latin typeface="Cambria Math" panose="02040503050406030204" pitchFamily="18" charset="0"/>
                                      <a:cs typeface="Times New Roman" panose="02020603050405020304" pitchFamily="18" charset="0"/>
                                    </a:rPr>
                                    <m:t>𝟐</m:t>
                                  </m:r>
                                </m:den>
                              </m:f>
                              <m:r>
                                <a:rPr lang="en-IN" b="1" i="1">
                                  <a:latin typeface="Cambria Math" panose="02040503050406030204" pitchFamily="18" charset="0"/>
                                  <a:cs typeface="Times New Roman" panose="02020603050405020304" pitchFamily="18" charset="0"/>
                                </a:rPr>
                                <m:t>𝒌</m:t>
                              </m:r>
                              <m:sSup>
                                <m:sSupPr>
                                  <m:ctrlPr>
                                    <a:rPr lang="en-IN" b="1" i="1">
                                      <a:latin typeface="Cambria Math" panose="02040503050406030204" pitchFamily="18" charset="0"/>
                                      <a:cs typeface="Times New Roman" panose="02020603050405020304" pitchFamily="18" charset="0"/>
                                    </a:rPr>
                                  </m:ctrlPr>
                                </m:sSupPr>
                                <m:e>
                                  <m:r>
                                    <a:rPr lang="en-IN" b="1" i="1">
                                      <a:latin typeface="Cambria Math" panose="02040503050406030204" pitchFamily="18" charset="0"/>
                                      <a:cs typeface="Times New Roman" panose="02020603050405020304" pitchFamily="18" charset="0"/>
                                    </a:rPr>
                                    <m:t>𝒙</m:t>
                                  </m:r>
                                </m:e>
                                <m:sup>
                                  <m:r>
                                    <a:rPr lang="en-IN" b="1" i="1">
                                      <a:latin typeface="Cambria Math" panose="02040503050406030204" pitchFamily="18" charset="0"/>
                                      <a:cs typeface="Times New Roman" panose="02020603050405020304" pitchFamily="18" charset="0"/>
                                    </a:rPr>
                                    <m:t>𝟐</m:t>
                                  </m:r>
                                </m:sup>
                              </m:sSup>
                            </m:e>
                          </m:nary>
                        </m:e>
                      </m:nary>
                    </m:oMath>
                  </m:oMathPara>
                </a14:m>
                <a:endParaRPr lang="en-IN" b="1" dirty="0" smtClean="0">
                  <a:latin typeface="Times New Roman" panose="02020603050405020304" pitchFamily="18" charset="0"/>
                  <a:cs typeface="Times New Roman" panose="02020603050405020304" pitchFamily="18" charset="0"/>
                </a:endParaRPr>
              </a:p>
              <a:p>
                <a:r>
                  <a:rPr lang="en-IN" b="1" dirty="0" smtClean="0">
                    <a:latin typeface="Times New Roman" panose="02020603050405020304" pitchFamily="18" charset="0"/>
                    <a:cs typeface="Times New Roman" panose="02020603050405020304" pitchFamily="18" charset="0"/>
                  </a:rPr>
                  <a:t>This work done will be store as </a:t>
                </a:r>
                <a:r>
                  <a:rPr lang="en-IN" b="1" dirty="0" err="1" smtClean="0">
                    <a:latin typeface="Times New Roman" panose="02020603050405020304" pitchFamily="18" charset="0"/>
                    <a:cs typeface="Times New Roman" panose="02020603050405020304" pitchFamily="18" charset="0"/>
                  </a:rPr>
                  <a:t>P.E</a:t>
                </a:r>
                <a:r>
                  <a:rPr lang="en-IN" b="1" dirty="0" smtClean="0">
                    <a:latin typeface="Times New Roman" panose="02020603050405020304" pitchFamily="18" charset="0"/>
                    <a:cs typeface="Times New Roman" panose="02020603050405020304" pitchFamily="18" charset="0"/>
                  </a:rPr>
                  <a:t> in the oscillator </a:t>
                </a:r>
              </a:p>
              <a:p>
                <a:r>
                  <a:rPr lang="en-IN" b="1" dirty="0" smtClean="0">
                    <a:cs typeface="Times New Roman" panose="02020603050405020304" pitchFamily="18" charset="0"/>
                  </a:rPr>
                  <a:t>              </a:t>
                </a:r>
                <a14:m>
                  <m:oMath xmlns:m="http://schemas.openxmlformats.org/officeDocument/2006/math">
                    <m:r>
                      <a:rPr lang="en-IN" b="1" i="1" smtClean="0">
                        <a:latin typeface="Cambria Math" panose="02040503050406030204" pitchFamily="18" charset="0"/>
                        <a:cs typeface="Times New Roman" panose="02020603050405020304" pitchFamily="18" charset="0"/>
                      </a:rPr>
                      <m:t>𝑷</m:t>
                    </m:r>
                    <m:r>
                      <a:rPr lang="en-IN" b="1" i="1" smtClean="0">
                        <a:latin typeface="Cambria Math" panose="02040503050406030204" pitchFamily="18" charset="0"/>
                        <a:cs typeface="Times New Roman" panose="02020603050405020304" pitchFamily="18" charset="0"/>
                      </a:rPr>
                      <m:t>.</m:t>
                    </m:r>
                    <m:r>
                      <a:rPr lang="en-IN" b="1" i="1" smtClean="0">
                        <a:latin typeface="Cambria Math" panose="02040503050406030204" pitchFamily="18" charset="0"/>
                        <a:cs typeface="Times New Roman" panose="02020603050405020304" pitchFamily="18" charset="0"/>
                      </a:rPr>
                      <m:t>𝑬</m:t>
                    </m:r>
                    <m:r>
                      <a:rPr lang="en-IN" b="1" i="1" smtClean="0">
                        <a:latin typeface="Cambria Math" panose="02040503050406030204" pitchFamily="18" charset="0"/>
                        <a:cs typeface="Times New Roman" panose="02020603050405020304" pitchFamily="18" charset="0"/>
                      </a:rPr>
                      <m:t>=</m:t>
                    </m:r>
                    <m:r>
                      <a:rPr lang="en-IN" b="1" i="1" smtClean="0">
                        <a:latin typeface="Cambria Math" panose="02040503050406030204" pitchFamily="18" charset="0"/>
                        <a:cs typeface="Times New Roman" panose="02020603050405020304" pitchFamily="18" charset="0"/>
                      </a:rPr>
                      <m:t>𝑼</m:t>
                    </m:r>
                    <m:r>
                      <a:rPr lang="en-IN" b="1" i="1" smtClean="0">
                        <a:latin typeface="Cambria Math" panose="02040503050406030204" pitchFamily="18" charset="0"/>
                        <a:cs typeface="Times New Roman" panose="02020603050405020304" pitchFamily="18" charset="0"/>
                      </a:rPr>
                      <m:t>=</m:t>
                    </m:r>
                    <m:f>
                      <m:fPr>
                        <m:ctrlPr>
                          <a:rPr lang="en-IN" b="1" i="1" smtClean="0">
                            <a:latin typeface="Cambria Math" panose="02040503050406030204" pitchFamily="18" charset="0"/>
                            <a:cs typeface="Times New Roman" panose="02020603050405020304" pitchFamily="18" charset="0"/>
                          </a:rPr>
                        </m:ctrlPr>
                      </m:fPr>
                      <m:num>
                        <m:r>
                          <a:rPr lang="en-IN" b="1" i="1" smtClean="0">
                            <a:latin typeface="Cambria Math" panose="02040503050406030204" pitchFamily="18" charset="0"/>
                            <a:cs typeface="Times New Roman" panose="02020603050405020304" pitchFamily="18" charset="0"/>
                          </a:rPr>
                          <m:t>𝟏</m:t>
                        </m:r>
                      </m:num>
                      <m:den>
                        <m:r>
                          <a:rPr lang="en-IN" b="1" i="1" smtClean="0">
                            <a:latin typeface="Cambria Math" panose="02040503050406030204" pitchFamily="18" charset="0"/>
                            <a:cs typeface="Times New Roman" panose="02020603050405020304" pitchFamily="18" charset="0"/>
                          </a:rPr>
                          <m:t>𝟐</m:t>
                        </m:r>
                      </m:den>
                    </m:f>
                    <m:r>
                      <a:rPr lang="en-IN" b="1" i="1" smtClean="0">
                        <a:latin typeface="Cambria Math" panose="02040503050406030204" pitchFamily="18" charset="0"/>
                        <a:cs typeface="Times New Roman" panose="02020603050405020304" pitchFamily="18" charset="0"/>
                      </a:rPr>
                      <m:t>𝒌</m:t>
                    </m:r>
                    <m:sSup>
                      <m:sSupPr>
                        <m:ctrlPr>
                          <a:rPr lang="en-IN" b="1" i="1" smtClean="0">
                            <a:latin typeface="Cambria Math" panose="02040503050406030204" pitchFamily="18" charset="0"/>
                            <a:cs typeface="Times New Roman" panose="02020603050405020304" pitchFamily="18" charset="0"/>
                          </a:rPr>
                        </m:ctrlPr>
                      </m:sSupPr>
                      <m:e>
                        <m:r>
                          <a:rPr lang="en-IN" b="1" i="1" smtClean="0">
                            <a:latin typeface="Cambria Math" panose="02040503050406030204" pitchFamily="18" charset="0"/>
                            <a:cs typeface="Times New Roman" panose="02020603050405020304" pitchFamily="18" charset="0"/>
                          </a:rPr>
                          <m:t>𝒙</m:t>
                        </m:r>
                      </m:e>
                      <m:sup>
                        <m:r>
                          <a:rPr lang="en-IN" b="1" i="1" smtClean="0">
                            <a:latin typeface="Cambria Math" panose="02040503050406030204" pitchFamily="18" charset="0"/>
                            <a:cs typeface="Times New Roman" panose="02020603050405020304" pitchFamily="18" charset="0"/>
                          </a:rPr>
                          <m:t>𝟐</m:t>
                        </m:r>
                      </m:sup>
                    </m:sSup>
                  </m:oMath>
                </a14:m>
                <a:r>
                  <a:rPr lang="en-IN" b="1" dirty="0" smtClean="0">
                    <a:latin typeface="Times New Roman" panose="02020603050405020304" pitchFamily="18" charset="0"/>
                    <a:cs typeface="Times New Roman" panose="02020603050405020304" pitchFamily="18" charset="0"/>
                  </a:rPr>
                  <a:t> </a:t>
                </a:r>
              </a:p>
              <a:p>
                <a:r>
                  <a:rPr lang="en-IN" dirty="0" smtClean="0">
                    <a:cs typeface="Times New Roman" panose="02020603050405020304" pitchFamily="18" charset="0"/>
                  </a:rPr>
                  <a:t>            </a:t>
                </a:r>
                <a14:m>
                  <m:oMath xmlns:m="http://schemas.openxmlformats.org/officeDocument/2006/math">
                    <m:r>
                      <m:rPr>
                        <m:sty m:val="p"/>
                      </m:rPr>
                      <a:rPr lang="en-IN">
                        <a:latin typeface="Cambria Math" panose="02040503050406030204" pitchFamily="18" charset="0"/>
                        <a:cs typeface="Times New Roman" panose="02020603050405020304" pitchFamily="18" charset="0"/>
                      </a:rPr>
                      <m:t>When</m:t>
                    </m:r>
                    <m:r>
                      <a:rPr lang="en-IN">
                        <a:latin typeface="Cambria Math" panose="02040503050406030204" pitchFamily="18" charset="0"/>
                        <a:cs typeface="Times New Roman" panose="02020603050405020304" pitchFamily="18" charset="0"/>
                      </a:rPr>
                      <m:t> </m:t>
                    </m:r>
                    <m:r>
                      <m:rPr>
                        <m:sty m:val="p"/>
                      </m:rPr>
                      <a:rPr lang="en-IN">
                        <a:latin typeface="Cambria Math" panose="02040503050406030204" pitchFamily="18" charset="0"/>
                        <a:cs typeface="Times New Roman" panose="02020603050405020304" pitchFamily="18" charset="0"/>
                      </a:rPr>
                      <m:t>x</m:t>
                    </m:r>
                    <m:r>
                      <a:rPr lang="en-IN">
                        <a:latin typeface="Cambria Math" panose="02040503050406030204" pitchFamily="18" charset="0"/>
                        <a:cs typeface="Times New Roman" panose="02020603050405020304" pitchFamily="18" charset="0"/>
                      </a:rPr>
                      <m:t>=</m:t>
                    </m:r>
                    <m:r>
                      <m:rPr>
                        <m:sty m:val="p"/>
                      </m:rPr>
                      <a:rPr lang="en-IN" b="0" i="0" smtClean="0">
                        <a:latin typeface="Cambria Math" panose="02040503050406030204" pitchFamily="18" charset="0"/>
                        <a:cs typeface="Times New Roman" panose="02020603050405020304" pitchFamily="18" charset="0"/>
                      </a:rPr>
                      <m:t>A</m:t>
                    </m:r>
                    <m:r>
                      <a:rPr lang="en-IN">
                        <a:latin typeface="Cambria Math" panose="02040503050406030204" pitchFamily="18" charset="0"/>
                        <a:cs typeface="Times New Roman" panose="02020603050405020304" pitchFamily="18" charset="0"/>
                      </a:rPr>
                      <m:t>, </m:t>
                    </m:r>
                    <m:r>
                      <m:rPr>
                        <m:sty m:val="p"/>
                      </m:rPr>
                      <a:rPr lang="en-IN" b="0" i="0" smtClean="0">
                        <a:latin typeface="Cambria Math" panose="02040503050406030204" pitchFamily="18" charset="0"/>
                        <a:cs typeface="Times New Roman" panose="02020603050405020304" pitchFamily="18" charset="0"/>
                      </a:rPr>
                      <m:t>U</m:t>
                    </m:r>
                    <m:r>
                      <a:rPr lang="en-IN">
                        <a:latin typeface="Cambria Math" panose="02040503050406030204" pitchFamily="18" charset="0"/>
                        <a:cs typeface="Times New Roman" panose="02020603050405020304" pitchFamily="18" charset="0"/>
                      </a:rPr>
                      <m:t>=</m:t>
                    </m:r>
                    <m:sSub>
                      <m:sSubPr>
                        <m:ctrlPr>
                          <a:rPr lang="en-IN" i="1">
                            <a:latin typeface="Cambria Math" panose="02040503050406030204" pitchFamily="18" charset="0"/>
                            <a:cs typeface="Times New Roman" panose="02020603050405020304" pitchFamily="18" charset="0"/>
                          </a:rPr>
                        </m:ctrlPr>
                      </m:sSubPr>
                      <m:e>
                        <m:r>
                          <m:rPr>
                            <m:sty m:val="p"/>
                          </m:rPr>
                          <a:rPr lang="en-IN" b="0" i="0" smtClean="0">
                            <a:latin typeface="Cambria Math" panose="02040503050406030204" pitchFamily="18" charset="0"/>
                            <a:cs typeface="Times New Roman" panose="02020603050405020304" pitchFamily="18" charset="0"/>
                          </a:rPr>
                          <m:t>U</m:t>
                        </m:r>
                      </m:e>
                      <m:sub>
                        <m:r>
                          <m:rPr>
                            <m:sty m:val="p"/>
                          </m:rPr>
                          <a:rPr lang="en-IN">
                            <a:latin typeface="Cambria Math" panose="02040503050406030204" pitchFamily="18" charset="0"/>
                            <a:cs typeface="Times New Roman" panose="02020603050405020304" pitchFamily="18" charset="0"/>
                          </a:rPr>
                          <m:t>max</m:t>
                        </m:r>
                      </m:sub>
                    </m:sSub>
                    <m:r>
                      <a:rPr lang="en-IN">
                        <a:latin typeface="Cambria Math" panose="02040503050406030204" pitchFamily="18" charset="0"/>
                        <a:cs typeface="Times New Roman" panose="02020603050405020304" pitchFamily="18" charset="0"/>
                      </a:rPr>
                      <m:t>=</m:t>
                    </m:r>
                    <m:f>
                      <m:fPr>
                        <m:ctrlPr>
                          <a:rPr lang="en-IN" i="1">
                            <a:latin typeface="Cambria Math" panose="02040503050406030204" pitchFamily="18" charset="0"/>
                            <a:cs typeface="Times New Roman" panose="02020603050405020304" pitchFamily="18" charset="0"/>
                          </a:rPr>
                        </m:ctrlPr>
                      </m:fPr>
                      <m:num>
                        <m:r>
                          <a:rPr lang="en-IN">
                            <a:latin typeface="Cambria Math" panose="02040503050406030204" pitchFamily="18" charset="0"/>
                            <a:cs typeface="Times New Roman" panose="02020603050405020304" pitchFamily="18" charset="0"/>
                          </a:rPr>
                          <m:t>1</m:t>
                        </m:r>
                      </m:num>
                      <m:den>
                        <m:r>
                          <a:rPr lang="en-IN">
                            <a:latin typeface="Cambria Math" panose="02040503050406030204" pitchFamily="18" charset="0"/>
                            <a:cs typeface="Times New Roman" panose="02020603050405020304" pitchFamily="18" charset="0"/>
                          </a:rPr>
                          <m:t>2</m:t>
                        </m:r>
                      </m:den>
                    </m:f>
                    <m:r>
                      <m:rPr>
                        <m:sty m:val="p"/>
                      </m:rPr>
                      <a:rPr lang="en-IN">
                        <a:latin typeface="Cambria Math" panose="02040503050406030204" pitchFamily="18" charset="0"/>
                        <a:cs typeface="Times New Roman" panose="02020603050405020304" pitchFamily="18" charset="0"/>
                      </a:rPr>
                      <m:t>k</m:t>
                    </m:r>
                    <m:sSup>
                      <m:sSupPr>
                        <m:ctrlPr>
                          <a:rPr lang="en-IN" i="1">
                            <a:latin typeface="Cambria Math" panose="02040503050406030204" pitchFamily="18" charset="0"/>
                            <a:cs typeface="Times New Roman" panose="02020603050405020304" pitchFamily="18" charset="0"/>
                          </a:rPr>
                        </m:ctrlPr>
                      </m:sSupPr>
                      <m:e>
                        <m:r>
                          <m:rPr>
                            <m:sty m:val="p"/>
                          </m:rPr>
                          <a:rPr lang="en-IN">
                            <a:latin typeface="Cambria Math" panose="02040503050406030204" pitchFamily="18" charset="0"/>
                            <a:cs typeface="Times New Roman" panose="02020603050405020304" pitchFamily="18" charset="0"/>
                          </a:rPr>
                          <m:t>A</m:t>
                        </m:r>
                      </m:e>
                      <m:sup>
                        <m:r>
                          <a:rPr lang="en-IN">
                            <a:latin typeface="Cambria Math" panose="02040503050406030204" pitchFamily="18" charset="0"/>
                            <a:cs typeface="Times New Roman" panose="02020603050405020304" pitchFamily="18" charset="0"/>
                          </a:rPr>
                          <m:t>2</m:t>
                        </m:r>
                      </m:sup>
                    </m:sSup>
                  </m:oMath>
                </a14:m>
                <a:endParaRPr lang="en-IN" b="1" dirty="0" smtClean="0">
                  <a:latin typeface="Times New Roman" panose="02020603050405020304" pitchFamily="18" charset="0"/>
                  <a:cs typeface="Times New Roman" panose="02020603050405020304" pitchFamily="18" charset="0"/>
                </a:endParaRPr>
              </a:p>
              <a:p>
                <a:endParaRPr lang="en-IN" b="1" dirty="0">
                  <a:latin typeface="Times New Roman" panose="02020603050405020304" pitchFamily="18" charset="0"/>
                  <a:cs typeface="Times New Roman" panose="02020603050405020304" pitchFamily="18" charset="0"/>
                </a:endParaRPr>
              </a:p>
              <a:p>
                <a:r>
                  <a:rPr lang="en-IN" b="1" dirty="0" smtClean="0">
                    <a:latin typeface="Times New Roman" panose="02020603050405020304" pitchFamily="18" charset="0"/>
                    <a:cs typeface="Times New Roman" panose="02020603050405020304" pitchFamily="18" charset="0"/>
                  </a:rPr>
                  <a:t>Hence Total Energy </a:t>
                </a:r>
                <a14:m>
                  <m:oMath xmlns:m="http://schemas.openxmlformats.org/officeDocument/2006/math">
                    <m:r>
                      <a:rPr lang="en-IN" b="1" i="1" smtClean="0">
                        <a:latin typeface="Cambria Math" panose="02040503050406030204" pitchFamily="18" charset="0"/>
                        <a:cs typeface="Times New Roman" panose="02020603050405020304" pitchFamily="18" charset="0"/>
                      </a:rPr>
                      <m:t>=</m:t>
                    </m:r>
                    <m:r>
                      <a:rPr lang="en-IN" b="1" i="1" smtClean="0">
                        <a:latin typeface="Cambria Math" panose="02040503050406030204" pitchFamily="18" charset="0"/>
                        <a:cs typeface="Times New Roman" panose="02020603050405020304" pitchFamily="18" charset="0"/>
                      </a:rPr>
                      <m:t>𝑬</m:t>
                    </m:r>
                    <m:r>
                      <a:rPr lang="en-IN" b="1" i="1" smtClean="0">
                        <a:latin typeface="Cambria Math" panose="02040503050406030204" pitchFamily="18" charset="0"/>
                        <a:cs typeface="Times New Roman" panose="02020603050405020304" pitchFamily="18" charset="0"/>
                      </a:rPr>
                      <m:t>=</m:t>
                    </m:r>
                    <m:r>
                      <a:rPr lang="en-IN" b="1" i="1" smtClean="0">
                        <a:latin typeface="Cambria Math" panose="02040503050406030204" pitchFamily="18" charset="0"/>
                        <a:cs typeface="Times New Roman" panose="02020603050405020304" pitchFamily="18" charset="0"/>
                      </a:rPr>
                      <m:t>𝑲</m:t>
                    </m:r>
                    <m:r>
                      <a:rPr lang="en-IN" b="1" i="1" smtClean="0">
                        <a:latin typeface="Cambria Math" panose="02040503050406030204" pitchFamily="18" charset="0"/>
                        <a:cs typeface="Times New Roman" panose="02020603050405020304" pitchFamily="18" charset="0"/>
                      </a:rPr>
                      <m:t>+</m:t>
                    </m:r>
                    <m:r>
                      <a:rPr lang="en-IN" b="1" i="1" smtClean="0">
                        <a:latin typeface="Cambria Math" panose="02040503050406030204" pitchFamily="18" charset="0"/>
                        <a:cs typeface="Times New Roman" panose="02020603050405020304" pitchFamily="18" charset="0"/>
                      </a:rPr>
                      <m:t>𝑼</m:t>
                    </m:r>
                  </m:oMath>
                </a14:m>
                <a:endParaRPr lang="en-IN" b="1" dirty="0" smtClean="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IN" b="1" i="1" smtClean="0">
                          <a:latin typeface="Cambria Math" panose="02040503050406030204" pitchFamily="18" charset="0"/>
                          <a:ea typeface="Cambria Math" panose="02040503050406030204" pitchFamily="18" charset="0"/>
                          <a:cs typeface="Times New Roman" panose="02020603050405020304" pitchFamily="18" charset="0"/>
                        </a:rPr>
                        <m:t>⇒</m:t>
                      </m:r>
                      <m:r>
                        <a:rPr lang="en-IN" b="1" i="1" smtClean="0">
                          <a:latin typeface="Cambria Math" panose="02040503050406030204" pitchFamily="18" charset="0"/>
                          <a:ea typeface="Cambria Math" panose="02040503050406030204" pitchFamily="18" charset="0"/>
                          <a:cs typeface="Times New Roman" panose="02020603050405020304" pitchFamily="18" charset="0"/>
                        </a:rPr>
                        <m:t>𝑬</m:t>
                      </m:r>
                      <m:r>
                        <a:rPr lang="en-IN" b="1" i="1" smtClean="0">
                          <a:latin typeface="Cambria Math" panose="02040503050406030204" pitchFamily="18" charset="0"/>
                          <a:ea typeface="Cambria Math" panose="02040503050406030204" pitchFamily="18" charset="0"/>
                          <a:cs typeface="Times New Roman" panose="02020603050405020304" pitchFamily="18" charset="0"/>
                        </a:rPr>
                        <m:t>=</m:t>
                      </m:r>
                      <m:f>
                        <m:fPr>
                          <m:ctrlPr>
                            <a:rPr lang="en-IN" i="1">
                              <a:latin typeface="Cambria Math" panose="02040503050406030204" pitchFamily="18" charset="0"/>
                              <a:cs typeface="Times New Roman" panose="02020603050405020304" pitchFamily="18" charset="0"/>
                            </a:rPr>
                          </m:ctrlPr>
                        </m:fPr>
                        <m:num>
                          <m:r>
                            <a:rPr lang="en-IN">
                              <a:latin typeface="Cambria Math" panose="02040503050406030204" pitchFamily="18" charset="0"/>
                              <a:cs typeface="Times New Roman" panose="02020603050405020304" pitchFamily="18" charset="0"/>
                            </a:rPr>
                            <m:t>1</m:t>
                          </m:r>
                        </m:num>
                        <m:den>
                          <m:r>
                            <a:rPr lang="en-IN">
                              <a:latin typeface="Cambria Math" panose="02040503050406030204" pitchFamily="18" charset="0"/>
                              <a:cs typeface="Times New Roman" panose="02020603050405020304" pitchFamily="18" charset="0"/>
                            </a:rPr>
                            <m:t>2</m:t>
                          </m:r>
                        </m:den>
                      </m:f>
                      <m:r>
                        <m:rPr>
                          <m:sty m:val="p"/>
                        </m:rPr>
                        <a:rPr lang="en-IN">
                          <a:latin typeface="Cambria Math" panose="02040503050406030204" pitchFamily="18" charset="0"/>
                          <a:cs typeface="Times New Roman" panose="02020603050405020304" pitchFamily="18" charset="0"/>
                        </a:rPr>
                        <m:t>k</m:t>
                      </m:r>
                      <m:d>
                        <m:dPr>
                          <m:ctrlPr>
                            <a:rPr lang="en-IN" i="1">
                              <a:latin typeface="Cambria Math" panose="02040503050406030204" pitchFamily="18" charset="0"/>
                              <a:cs typeface="Times New Roman" panose="02020603050405020304" pitchFamily="18" charset="0"/>
                            </a:rPr>
                          </m:ctrlPr>
                        </m:dPr>
                        <m:e>
                          <m:sSup>
                            <m:sSupPr>
                              <m:ctrlPr>
                                <a:rPr lang="en-IN" i="1">
                                  <a:latin typeface="Cambria Math" panose="02040503050406030204" pitchFamily="18" charset="0"/>
                                  <a:cs typeface="Times New Roman" panose="02020603050405020304" pitchFamily="18" charset="0"/>
                                </a:rPr>
                              </m:ctrlPr>
                            </m:sSupPr>
                            <m:e>
                              <m:r>
                                <m:rPr>
                                  <m:sty m:val="p"/>
                                </m:rPr>
                                <a:rPr lang="en-IN">
                                  <a:latin typeface="Cambria Math" panose="02040503050406030204" pitchFamily="18" charset="0"/>
                                  <a:cs typeface="Times New Roman" panose="02020603050405020304" pitchFamily="18" charset="0"/>
                                </a:rPr>
                                <m:t>A</m:t>
                              </m:r>
                            </m:e>
                            <m:sup>
                              <m:r>
                                <a:rPr lang="en-IN">
                                  <a:latin typeface="Cambria Math" panose="02040503050406030204" pitchFamily="18" charset="0"/>
                                  <a:cs typeface="Times New Roman" panose="02020603050405020304" pitchFamily="18" charset="0"/>
                                </a:rPr>
                                <m:t>2</m:t>
                              </m:r>
                            </m:sup>
                          </m:sSup>
                          <m:r>
                            <a:rPr lang="en-IN">
                              <a:latin typeface="Cambria Math" panose="02040503050406030204" pitchFamily="18" charset="0"/>
                              <a:cs typeface="Times New Roman" panose="02020603050405020304" pitchFamily="18" charset="0"/>
                            </a:rPr>
                            <m:t>−</m:t>
                          </m:r>
                          <m:sSup>
                            <m:sSupPr>
                              <m:ctrlPr>
                                <a:rPr lang="en-IN" i="1">
                                  <a:latin typeface="Cambria Math" panose="02040503050406030204" pitchFamily="18" charset="0"/>
                                  <a:cs typeface="Times New Roman" panose="02020603050405020304" pitchFamily="18" charset="0"/>
                                </a:rPr>
                              </m:ctrlPr>
                            </m:sSupPr>
                            <m:e>
                              <m:r>
                                <m:rPr>
                                  <m:sty m:val="p"/>
                                </m:rPr>
                                <a:rPr lang="en-IN">
                                  <a:latin typeface="Cambria Math" panose="02040503050406030204" pitchFamily="18" charset="0"/>
                                  <a:cs typeface="Times New Roman" panose="02020603050405020304" pitchFamily="18" charset="0"/>
                                </a:rPr>
                                <m:t>x</m:t>
                              </m:r>
                            </m:e>
                            <m:sup>
                              <m:r>
                                <a:rPr lang="en-IN">
                                  <a:latin typeface="Cambria Math" panose="02040503050406030204" pitchFamily="18" charset="0"/>
                                  <a:cs typeface="Times New Roman" panose="02020603050405020304" pitchFamily="18" charset="0"/>
                                </a:rPr>
                                <m:t>2</m:t>
                              </m:r>
                            </m:sup>
                          </m:sSup>
                        </m:e>
                      </m:d>
                      <m:r>
                        <a:rPr lang="en-IN" b="0" i="1" smtClean="0">
                          <a:latin typeface="Cambria Math" panose="02040503050406030204" pitchFamily="18" charset="0"/>
                          <a:cs typeface="Times New Roman" panose="02020603050405020304" pitchFamily="18" charset="0"/>
                        </a:rPr>
                        <m:t>+</m:t>
                      </m:r>
                      <m:f>
                        <m:fPr>
                          <m:ctrlPr>
                            <a:rPr lang="en-IN" i="1">
                              <a:latin typeface="Cambria Math" panose="02040503050406030204" pitchFamily="18" charset="0"/>
                              <a:cs typeface="Times New Roman" panose="02020603050405020304" pitchFamily="18" charset="0"/>
                            </a:rPr>
                          </m:ctrlPr>
                        </m:fPr>
                        <m:num>
                          <m:r>
                            <a:rPr lang="en-IN" b="0" i="1">
                              <a:latin typeface="Cambria Math" panose="02040503050406030204" pitchFamily="18" charset="0"/>
                              <a:cs typeface="Times New Roman" panose="02020603050405020304" pitchFamily="18" charset="0"/>
                            </a:rPr>
                            <m:t>1</m:t>
                          </m:r>
                        </m:num>
                        <m:den>
                          <m:r>
                            <a:rPr lang="en-IN" b="0" i="1">
                              <a:latin typeface="Cambria Math" panose="02040503050406030204" pitchFamily="18" charset="0"/>
                              <a:cs typeface="Times New Roman" panose="02020603050405020304" pitchFamily="18" charset="0"/>
                            </a:rPr>
                            <m:t>2</m:t>
                          </m:r>
                        </m:den>
                      </m:f>
                      <m:r>
                        <a:rPr lang="en-IN" b="0" i="1">
                          <a:latin typeface="Cambria Math" panose="02040503050406030204" pitchFamily="18" charset="0"/>
                          <a:cs typeface="Times New Roman" panose="02020603050405020304" pitchFamily="18" charset="0"/>
                        </a:rPr>
                        <m:t>𝑘</m:t>
                      </m:r>
                      <m:sSup>
                        <m:sSupPr>
                          <m:ctrlPr>
                            <a:rPr lang="en-IN" i="1">
                              <a:latin typeface="Cambria Math" panose="02040503050406030204" pitchFamily="18" charset="0"/>
                              <a:cs typeface="Times New Roman" panose="02020603050405020304" pitchFamily="18" charset="0"/>
                            </a:rPr>
                          </m:ctrlPr>
                        </m:sSupPr>
                        <m:e>
                          <m:r>
                            <a:rPr lang="en-IN" b="0" i="1">
                              <a:latin typeface="Cambria Math" panose="02040503050406030204" pitchFamily="18" charset="0"/>
                              <a:cs typeface="Times New Roman" panose="02020603050405020304" pitchFamily="18" charset="0"/>
                            </a:rPr>
                            <m:t>𝑥</m:t>
                          </m:r>
                        </m:e>
                        <m:sup>
                          <m:r>
                            <a:rPr lang="en-IN" b="0" i="1">
                              <a:latin typeface="Cambria Math" panose="02040503050406030204" pitchFamily="18" charset="0"/>
                              <a:cs typeface="Times New Roman" panose="02020603050405020304" pitchFamily="18" charset="0"/>
                            </a:rPr>
                            <m:t>2</m:t>
                          </m:r>
                        </m:sup>
                      </m:sSup>
                    </m:oMath>
                  </m:oMathPara>
                </a14:m>
                <a:endParaRPr lang="en-IN" dirty="0" smtClean="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IN" i="1" smtClean="0">
                          <a:latin typeface="Cambria Math" panose="02040503050406030204" pitchFamily="18" charset="0"/>
                          <a:ea typeface="Cambria Math" panose="02040503050406030204" pitchFamily="18" charset="0"/>
                          <a:cs typeface="Times New Roman" panose="02020603050405020304" pitchFamily="18" charset="0"/>
                        </a:rPr>
                        <m:t>⇒</m:t>
                      </m:r>
                      <m:r>
                        <a:rPr lang="en-IN" b="0" i="1" smtClean="0">
                          <a:latin typeface="Cambria Math" panose="02040503050406030204" pitchFamily="18" charset="0"/>
                          <a:ea typeface="Cambria Math" panose="02040503050406030204" pitchFamily="18" charset="0"/>
                          <a:cs typeface="Times New Roman" panose="02020603050405020304" pitchFamily="18" charset="0"/>
                        </a:rPr>
                        <m:t>𝐸</m:t>
                      </m:r>
                      <m:r>
                        <a:rPr lang="en-IN" b="0" i="1" smtClean="0">
                          <a:latin typeface="Cambria Math" panose="02040503050406030204" pitchFamily="18" charset="0"/>
                          <a:ea typeface="Cambria Math" panose="02040503050406030204" pitchFamily="18" charset="0"/>
                          <a:cs typeface="Times New Roman" panose="02020603050405020304" pitchFamily="18" charset="0"/>
                        </a:rPr>
                        <m:t>=</m:t>
                      </m:r>
                      <m:f>
                        <m:fPr>
                          <m:ctrlPr>
                            <a:rPr lang="en-IN" b="0" i="1" smtClean="0">
                              <a:latin typeface="Cambria Math" panose="02040503050406030204" pitchFamily="18" charset="0"/>
                              <a:ea typeface="Cambria Math" panose="02040503050406030204" pitchFamily="18" charset="0"/>
                              <a:cs typeface="Times New Roman" panose="02020603050405020304" pitchFamily="18" charset="0"/>
                            </a:rPr>
                          </m:ctrlPr>
                        </m:fPr>
                        <m:num>
                          <m:r>
                            <a:rPr lang="en-IN" b="0" i="1" smtClean="0">
                              <a:latin typeface="Cambria Math" panose="02040503050406030204" pitchFamily="18" charset="0"/>
                              <a:ea typeface="Cambria Math" panose="02040503050406030204" pitchFamily="18" charset="0"/>
                              <a:cs typeface="Times New Roman" panose="02020603050405020304" pitchFamily="18" charset="0"/>
                            </a:rPr>
                            <m:t>1</m:t>
                          </m:r>
                        </m:num>
                        <m:den>
                          <m:r>
                            <a:rPr lang="en-IN" b="0" i="1" smtClean="0">
                              <a:latin typeface="Cambria Math" panose="02040503050406030204" pitchFamily="18" charset="0"/>
                              <a:ea typeface="Cambria Math" panose="02040503050406030204" pitchFamily="18" charset="0"/>
                              <a:cs typeface="Times New Roman" panose="02020603050405020304" pitchFamily="18" charset="0"/>
                            </a:rPr>
                            <m:t>2</m:t>
                          </m:r>
                        </m:den>
                      </m:f>
                      <m:r>
                        <a:rPr lang="en-IN" b="0" i="1" smtClean="0">
                          <a:latin typeface="Cambria Math" panose="02040503050406030204" pitchFamily="18" charset="0"/>
                          <a:ea typeface="Cambria Math" panose="02040503050406030204" pitchFamily="18" charset="0"/>
                          <a:cs typeface="Times New Roman" panose="02020603050405020304" pitchFamily="18" charset="0"/>
                        </a:rPr>
                        <m:t>𝑘</m:t>
                      </m:r>
                      <m:sSup>
                        <m:sSupPr>
                          <m:ctrlPr>
                            <a:rPr lang="en-IN" b="0" i="1" smtClean="0">
                              <a:latin typeface="Cambria Math" panose="02040503050406030204" pitchFamily="18" charset="0"/>
                              <a:ea typeface="Cambria Math" panose="02040503050406030204" pitchFamily="18" charset="0"/>
                              <a:cs typeface="Times New Roman" panose="02020603050405020304" pitchFamily="18" charset="0"/>
                            </a:rPr>
                          </m:ctrlPr>
                        </m:sSupPr>
                        <m:e>
                          <m:r>
                            <a:rPr lang="en-IN" b="0" i="1" smtClean="0">
                              <a:latin typeface="Cambria Math" panose="02040503050406030204" pitchFamily="18" charset="0"/>
                              <a:ea typeface="Cambria Math" panose="02040503050406030204" pitchFamily="18" charset="0"/>
                              <a:cs typeface="Times New Roman" panose="02020603050405020304" pitchFamily="18" charset="0"/>
                            </a:rPr>
                            <m:t>𝐴</m:t>
                          </m:r>
                        </m:e>
                        <m:sup>
                          <m:r>
                            <a:rPr lang="en-IN" b="0" i="1" smtClean="0">
                              <a:latin typeface="Cambria Math" panose="02040503050406030204" pitchFamily="18" charset="0"/>
                              <a:ea typeface="Cambria Math" panose="02040503050406030204" pitchFamily="18" charset="0"/>
                              <a:cs typeface="Times New Roman" panose="02020603050405020304" pitchFamily="18" charset="0"/>
                            </a:rPr>
                            <m:t>2</m:t>
                          </m:r>
                        </m:sup>
                      </m:sSup>
                      <m:r>
                        <a:rPr lang="en-IN" b="0" i="1" smtClean="0">
                          <a:latin typeface="Cambria Math" panose="02040503050406030204" pitchFamily="18" charset="0"/>
                          <a:ea typeface="Cambria Math" panose="02040503050406030204" pitchFamily="18" charset="0"/>
                          <a:cs typeface="Times New Roman" panose="02020603050405020304" pitchFamily="18" charset="0"/>
                        </a:rPr>
                        <m:t>=</m:t>
                      </m:r>
                      <m:sSub>
                        <m:sSubPr>
                          <m:ctrlPr>
                            <a:rPr lang="en-IN" b="0" i="1" smtClean="0">
                              <a:latin typeface="Cambria Math" panose="02040503050406030204" pitchFamily="18" charset="0"/>
                              <a:ea typeface="Cambria Math" panose="02040503050406030204" pitchFamily="18" charset="0"/>
                              <a:cs typeface="Times New Roman" panose="02020603050405020304" pitchFamily="18" charset="0"/>
                            </a:rPr>
                          </m:ctrlPr>
                        </m:sSubPr>
                        <m:e>
                          <m:r>
                            <a:rPr lang="en-IN" b="0" i="1" smtClean="0">
                              <a:latin typeface="Cambria Math" panose="02040503050406030204" pitchFamily="18" charset="0"/>
                              <a:ea typeface="Cambria Math" panose="02040503050406030204" pitchFamily="18" charset="0"/>
                              <a:cs typeface="Times New Roman" panose="02020603050405020304" pitchFamily="18" charset="0"/>
                            </a:rPr>
                            <m:t>𝐾</m:t>
                          </m:r>
                        </m:e>
                        <m:sub>
                          <m:r>
                            <a:rPr lang="en-IN" b="0" i="1" smtClean="0">
                              <a:latin typeface="Cambria Math" panose="02040503050406030204" pitchFamily="18" charset="0"/>
                              <a:ea typeface="Cambria Math" panose="02040503050406030204" pitchFamily="18" charset="0"/>
                              <a:cs typeface="Times New Roman" panose="02020603050405020304" pitchFamily="18" charset="0"/>
                            </a:rPr>
                            <m:t>𝑚𝑎𝑥</m:t>
                          </m:r>
                        </m:sub>
                      </m:sSub>
                      <m:r>
                        <a:rPr lang="en-IN" b="0" i="1" smtClean="0">
                          <a:latin typeface="Cambria Math" panose="02040503050406030204" pitchFamily="18" charset="0"/>
                          <a:ea typeface="Cambria Math" panose="02040503050406030204" pitchFamily="18" charset="0"/>
                          <a:cs typeface="Times New Roman" panose="02020603050405020304" pitchFamily="18" charset="0"/>
                        </a:rPr>
                        <m:t>=</m:t>
                      </m:r>
                      <m:sSub>
                        <m:sSubPr>
                          <m:ctrlPr>
                            <a:rPr lang="en-IN" b="0" i="1" smtClean="0">
                              <a:latin typeface="Cambria Math" panose="02040503050406030204" pitchFamily="18" charset="0"/>
                              <a:ea typeface="Cambria Math" panose="02040503050406030204" pitchFamily="18" charset="0"/>
                              <a:cs typeface="Times New Roman" panose="02020603050405020304" pitchFamily="18" charset="0"/>
                            </a:rPr>
                          </m:ctrlPr>
                        </m:sSubPr>
                        <m:e>
                          <m:r>
                            <a:rPr lang="en-IN" b="0" i="1" smtClean="0">
                              <a:latin typeface="Cambria Math" panose="02040503050406030204" pitchFamily="18" charset="0"/>
                              <a:ea typeface="Cambria Math" panose="02040503050406030204" pitchFamily="18" charset="0"/>
                              <a:cs typeface="Times New Roman" panose="02020603050405020304" pitchFamily="18" charset="0"/>
                            </a:rPr>
                            <m:t>𝑈</m:t>
                          </m:r>
                        </m:e>
                        <m:sub>
                          <m:r>
                            <a:rPr lang="en-IN" b="0" i="1" smtClean="0">
                              <a:latin typeface="Cambria Math" panose="02040503050406030204" pitchFamily="18" charset="0"/>
                              <a:ea typeface="Cambria Math" panose="02040503050406030204" pitchFamily="18" charset="0"/>
                              <a:cs typeface="Times New Roman" panose="02020603050405020304" pitchFamily="18" charset="0"/>
                            </a:rPr>
                            <m:t>𝑚𝑎𝑥</m:t>
                          </m:r>
                        </m:sub>
                      </m:sSub>
                    </m:oMath>
                  </m:oMathPara>
                </a14:m>
                <a:endParaRPr lang="en-IN" dirty="0">
                  <a:latin typeface="Times New Roman" panose="02020603050405020304" pitchFamily="18" charset="0"/>
                  <a:cs typeface="Times New Roman" panose="02020603050405020304" pitchFamily="18" charset="0"/>
                </a:endParaRPr>
              </a:p>
            </p:txBody>
          </p:sp>
        </mc:Choice>
        <mc:Fallback xmlns="">
          <p:sp>
            <p:nvSpPr>
              <p:cNvPr id="4" name="Rectangle 3"/>
              <p:cNvSpPr>
                <a:spLocks noRot="1" noChangeAspect="1" noMove="1" noResize="1" noEditPoints="1" noAdjustHandles="1" noChangeArrowheads="1" noChangeShapeType="1" noTextEdit="1"/>
              </p:cNvSpPr>
              <p:nvPr/>
            </p:nvSpPr>
            <p:spPr>
              <a:xfrm>
                <a:off x="438150" y="1241109"/>
                <a:ext cx="5460142" cy="4584653"/>
              </a:xfrm>
              <a:prstGeom prst="rect">
                <a:avLst/>
              </a:prstGeom>
              <a:blipFill rotWithShape="0">
                <a:blip r:embed="rId2"/>
                <a:stretch>
                  <a:fillRect l="-1004" t="-798"/>
                </a:stretch>
              </a:blipFill>
            </p:spPr>
            <p:txBody>
              <a:bodyPr/>
              <a:lstStyle/>
              <a:p>
                <a:r>
                  <a:rPr lang="en-IN">
                    <a:noFill/>
                  </a:rPr>
                  <a:t> </a:t>
                </a:r>
              </a:p>
            </p:txBody>
          </p:sp>
        </mc:Fallback>
      </mc:AlternateContent>
      <p:sp>
        <p:nvSpPr>
          <p:cNvPr id="5" name="Title 1"/>
          <p:cNvSpPr>
            <a:spLocks noGrp="1"/>
          </p:cNvSpPr>
          <p:nvPr>
            <p:ph type="title"/>
          </p:nvPr>
        </p:nvSpPr>
        <p:spPr>
          <a:xfrm>
            <a:off x="438150" y="243840"/>
            <a:ext cx="7886700" cy="997269"/>
          </a:xfrm>
        </p:spPr>
        <p:txBody>
          <a:bodyPr>
            <a:normAutofit/>
          </a:bodyPr>
          <a:lstStyle/>
          <a:p>
            <a:r>
              <a:rPr lang="en-US" sz="3600" b="1" dirty="0" smtClean="0">
                <a:solidFill>
                  <a:schemeClr val="accent1">
                    <a:lumMod val="75000"/>
                  </a:schemeClr>
                </a:solidFill>
                <a:latin typeface="Times New Roman" panose="02020603050405020304" pitchFamily="18" charset="0"/>
                <a:cs typeface="Times New Roman" panose="02020603050405020304" pitchFamily="18" charset="0"/>
              </a:rPr>
              <a:t>Energy of </a:t>
            </a:r>
            <a:r>
              <a:rPr lang="en-US" sz="3600" b="1" dirty="0" err="1" smtClean="0">
                <a:solidFill>
                  <a:schemeClr val="accent1">
                    <a:lumMod val="75000"/>
                  </a:schemeClr>
                </a:solidFill>
                <a:latin typeface="Times New Roman" panose="02020603050405020304" pitchFamily="18" charset="0"/>
                <a:cs typeface="Times New Roman" panose="02020603050405020304" pitchFamily="18" charset="0"/>
              </a:rPr>
              <a:t>SHM</a:t>
            </a:r>
            <a:endParaRPr lang="en-IN" sz="36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6264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p:cTn id="12"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4">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p:cTn id="1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4">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 calcmode="lin" valueType="num">
                                      <p:cBhvr>
                                        <p:cTn id="22"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4">
                                            <p:txEl>
                                              <p:pRg st="3" end="3"/>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p:cTn id="27"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4">
                                            <p:txEl>
                                              <p:pRg st="4" end="4"/>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 calcmode="lin" valueType="num">
                                      <p:cBhvr>
                                        <p:cTn id="32"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4">
                                            <p:txEl>
                                              <p:pRg st="5" end="5"/>
                                            </p:txEl>
                                          </p:spTgt>
                                        </p:tgtEl>
                                      </p:cBhvr>
                                    </p:animEffect>
                                  </p:childTnLst>
                                </p:cTn>
                              </p:par>
                              <p:par>
                                <p:cTn id="35" presetID="53" presetClass="entr" presetSubtype="16" fill="hold" nodeType="with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p:cTn id="37"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39" dur="500"/>
                                        <p:tgtEl>
                                          <p:spTgt spid="4">
                                            <p:txEl>
                                              <p:pRg st="6" end="6"/>
                                            </p:txEl>
                                          </p:spTgt>
                                        </p:tgtEl>
                                      </p:cBhvr>
                                    </p:animEffect>
                                  </p:childTnLst>
                                </p:cTn>
                              </p:par>
                              <p:par>
                                <p:cTn id="40" presetID="53" presetClass="entr" presetSubtype="16" fill="hold" nodeType="with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 calcmode="lin" valueType="num">
                                      <p:cBhvr>
                                        <p:cTn id="42"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4">
                                            <p:txEl>
                                              <p:pRg st="7" end="7"/>
                                            </p:txEl>
                                          </p:spTgt>
                                        </p:tgtEl>
                                      </p:cBhvr>
                                    </p:animEffect>
                                  </p:childTnLst>
                                </p:cTn>
                              </p:par>
                              <p:par>
                                <p:cTn id="45" presetID="53" presetClass="entr" presetSubtype="16" fill="hold" nodeType="withEffect">
                                  <p:stCondLst>
                                    <p:cond delay="0"/>
                                  </p:stCondLst>
                                  <p:childTnLst>
                                    <p:set>
                                      <p:cBhvr>
                                        <p:cTn id="46" dur="1" fill="hold">
                                          <p:stCondLst>
                                            <p:cond delay="0"/>
                                          </p:stCondLst>
                                        </p:cTn>
                                        <p:tgtEl>
                                          <p:spTgt spid="4">
                                            <p:txEl>
                                              <p:pRg st="9" end="9"/>
                                            </p:txEl>
                                          </p:spTgt>
                                        </p:tgtEl>
                                        <p:attrNameLst>
                                          <p:attrName>style.visibility</p:attrName>
                                        </p:attrNameLst>
                                      </p:cBhvr>
                                      <p:to>
                                        <p:strVal val="visible"/>
                                      </p:to>
                                    </p:set>
                                    <p:anim calcmode="lin" valueType="num">
                                      <p:cBhvr>
                                        <p:cTn id="47"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48" dur="500" fill="hold"/>
                                        <p:tgtEl>
                                          <p:spTgt spid="4">
                                            <p:txEl>
                                              <p:pRg st="9" end="9"/>
                                            </p:txEl>
                                          </p:spTgt>
                                        </p:tgtEl>
                                        <p:attrNameLst>
                                          <p:attrName>ppt_h</p:attrName>
                                        </p:attrNameLst>
                                      </p:cBhvr>
                                      <p:tavLst>
                                        <p:tav tm="0">
                                          <p:val>
                                            <p:fltVal val="0"/>
                                          </p:val>
                                        </p:tav>
                                        <p:tav tm="100000">
                                          <p:val>
                                            <p:strVal val="#ppt_h"/>
                                          </p:val>
                                        </p:tav>
                                      </p:tavLst>
                                    </p:anim>
                                    <p:animEffect transition="in" filter="fade">
                                      <p:cBhvr>
                                        <p:cTn id="49" dur="500"/>
                                        <p:tgtEl>
                                          <p:spTgt spid="4">
                                            <p:txEl>
                                              <p:pRg st="9" end="9"/>
                                            </p:txEl>
                                          </p:spTgt>
                                        </p:tgtEl>
                                      </p:cBhvr>
                                    </p:animEffect>
                                  </p:childTnLst>
                                </p:cTn>
                              </p:par>
                              <p:par>
                                <p:cTn id="50" presetID="53" presetClass="entr" presetSubtype="16" fill="hold" nodeType="withEffect">
                                  <p:stCondLst>
                                    <p:cond delay="0"/>
                                  </p:stCondLst>
                                  <p:childTnLst>
                                    <p:set>
                                      <p:cBhvr>
                                        <p:cTn id="51" dur="1" fill="hold">
                                          <p:stCondLst>
                                            <p:cond delay="0"/>
                                          </p:stCondLst>
                                        </p:cTn>
                                        <p:tgtEl>
                                          <p:spTgt spid="4">
                                            <p:txEl>
                                              <p:pRg st="10" end="10"/>
                                            </p:txEl>
                                          </p:spTgt>
                                        </p:tgtEl>
                                        <p:attrNameLst>
                                          <p:attrName>style.visibility</p:attrName>
                                        </p:attrNameLst>
                                      </p:cBhvr>
                                      <p:to>
                                        <p:strVal val="visible"/>
                                      </p:to>
                                    </p:set>
                                    <p:anim calcmode="lin" valueType="num">
                                      <p:cBhvr>
                                        <p:cTn id="52" dur="5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53" dur="500" fill="hold"/>
                                        <p:tgtEl>
                                          <p:spTgt spid="4">
                                            <p:txEl>
                                              <p:pRg st="10" end="10"/>
                                            </p:txEl>
                                          </p:spTgt>
                                        </p:tgtEl>
                                        <p:attrNameLst>
                                          <p:attrName>ppt_h</p:attrName>
                                        </p:attrNameLst>
                                      </p:cBhvr>
                                      <p:tavLst>
                                        <p:tav tm="0">
                                          <p:val>
                                            <p:fltVal val="0"/>
                                          </p:val>
                                        </p:tav>
                                        <p:tav tm="100000">
                                          <p:val>
                                            <p:strVal val="#ppt_h"/>
                                          </p:val>
                                        </p:tav>
                                      </p:tavLst>
                                    </p:anim>
                                    <p:animEffect transition="in" filter="fade">
                                      <p:cBhvr>
                                        <p:cTn id="54" dur="500"/>
                                        <p:tgtEl>
                                          <p:spTgt spid="4">
                                            <p:txEl>
                                              <p:pRg st="10" end="10"/>
                                            </p:txEl>
                                          </p:spTgt>
                                        </p:tgtEl>
                                      </p:cBhvr>
                                    </p:animEffect>
                                  </p:childTnLst>
                                </p:cTn>
                              </p:par>
                              <p:par>
                                <p:cTn id="55" presetID="53" presetClass="entr" presetSubtype="16" fill="hold" nodeType="withEffect">
                                  <p:stCondLst>
                                    <p:cond delay="0"/>
                                  </p:stCondLst>
                                  <p:childTnLst>
                                    <p:set>
                                      <p:cBhvr>
                                        <p:cTn id="56" dur="1" fill="hold">
                                          <p:stCondLst>
                                            <p:cond delay="0"/>
                                          </p:stCondLst>
                                        </p:cTn>
                                        <p:tgtEl>
                                          <p:spTgt spid="4">
                                            <p:txEl>
                                              <p:pRg st="11" end="11"/>
                                            </p:txEl>
                                          </p:spTgt>
                                        </p:tgtEl>
                                        <p:attrNameLst>
                                          <p:attrName>style.visibility</p:attrName>
                                        </p:attrNameLst>
                                      </p:cBhvr>
                                      <p:to>
                                        <p:strVal val="visible"/>
                                      </p:to>
                                    </p:set>
                                    <p:anim calcmode="lin" valueType="num">
                                      <p:cBhvr>
                                        <p:cTn id="57" dur="500" fill="hold"/>
                                        <p:tgtEl>
                                          <p:spTgt spid="4">
                                            <p:txEl>
                                              <p:pRg st="11" end="11"/>
                                            </p:txEl>
                                          </p:spTgt>
                                        </p:tgtEl>
                                        <p:attrNameLst>
                                          <p:attrName>ppt_w</p:attrName>
                                        </p:attrNameLst>
                                      </p:cBhvr>
                                      <p:tavLst>
                                        <p:tav tm="0">
                                          <p:val>
                                            <p:fltVal val="0"/>
                                          </p:val>
                                        </p:tav>
                                        <p:tav tm="100000">
                                          <p:val>
                                            <p:strVal val="#ppt_w"/>
                                          </p:val>
                                        </p:tav>
                                      </p:tavLst>
                                    </p:anim>
                                    <p:anim calcmode="lin" valueType="num">
                                      <p:cBhvr>
                                        <p:cTn id="58" dur="500" fill="hold"/>
                                        <p:tgtEl>
                                          <p:spTgt spid="4">
                                            <p:txEl>
                                              <p:pRg st="11" end="11"/>
                                            </p:txEl>
                                          </p:spTgt>
                                        </p:tgtEl>
                                        <p:attrNameLst>
                                          <p:attrName>ppt_h</p:attrName>
                                        </p:attrNameLst>
                                      </p:cBhvr>
                                      <p:tavLst>
                                        <p:tav tm="0">
                                          <p:val>
                                            <p:fltVal val="0"/>
                                          </p:val>
                                        </p:tav>
                                        <p:tav tm="100000">
                                          <p:val>
                                            <p:strVal val="#ppt_h"/>
                                          </p:val>
                                        </p:tav>
                                      </p:tavLst>
                                    </p:anim>
                                    <p:animEffect transition="in" filter="fade">
                                      <p:cBhvr>
                                        <p:cTn id="59"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38150" y="243840"/>
            <a:ext cx="7886700" cy="997269"/>
          </a:xfrm>
        </p:spPr>
        <p:txBody>
          <a:bodyPr>
            <a:normAutofit/>
          </a:bodyPr>
          <a:lstStyle/>
          <a:p>
            <a:r>
              <a:rPr lang="en-US" sz="3600" b="1" dirty="0" smtClean="0">
                <a:solidFill>
                  <a:schemeClr val="accent1">
                    <a:lumMod val="75000"/>
                  </a:schemeClr>
                </a:solidFill>
                <a:latin typeface="Times New Roman" panose="02020603050405020304" pitchFamily="18" charset="0"/>
                <a:cs typeface="Times New Roman" panose="02020603050405020304" pitchFamily="18" charset="0"/>
              </a:rPr>
              <a:t>Energy of </a:t>
            </a:r>
            <a:r>
              <a:rPr lang="en-US" sz="3600" b="1" dirty="0" err="1" smtClean="0">
                <a:solidFill>
                  <a:schemeClr val="accent1">
                    <a:lumMod val="75000"/>
                  </a:schemeClr>
                </a:solidFill>
                <a:latin typeface="Times New Roman" panose="02020603050405020304" pitchFamily="18" charset="0"/>
                <a:cs typeface="Times New Roman" panose="02020603050405020304" pitchFamily="18" charset="0"/>
              </a:rPr>
              <a:t>SHM</a:t>
            </a:r>
            <a:endParaRPr lang="en-IN" sz="3600" b="1" dirty="0">
              <a:solidFill>
                <a:schemeClr val="accent1">
                  <a:lumMod val="75000"/>
                </a:schemeClr>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1876425" y="1366837"/>
            <a:ext cx="5391150" cy="4124325"/>
          </a:xfrm>
          <a:prstGeom prst="rect">
            <a:avLst/>
          </a:prstGeom>
        </p:spPr>
      </p:pic>
    </p:spTree>
    <p:extLst>
      <p:ext uri="{BB962C8B-B14F-4D97-AF65-F5344CB8AC3E}">
        <p14:creationId xmlns:p14="http://schemas.microsoft.com/office/powerpoint/2010/main" val="3321309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38150" y="243840"/>
            <a:ext cx="7886700" cy="997269"/>
          </a:xfrm>
        </p:spPr>
        <p:txBody>
          <a:bodyPr>
            <a:normAutofit/>
          </a:bodyPr>
          <a:lstStyle/>
          <a:p>
            <a:r>
              <a:rPr lang="en-US" sz="3600" b="1" dirty="0" smtClean="0">
                <a:solidFill>
                  <a:schemeClr val="accent1">
                    <a:lumMod val="75000"/>
                  </a:schemeClr>
                </a:solidFill>
                <a:latin typeface="Times New Roman" panose="02020603050405020304" pitchFamily="18" charset="0"/>
                <a:cs typeface="Times New Roman" panose="02020603050405020304" pitchFamily="18" charset="0"/>
              </a:rPr>
              <a:t>Damped Harmonic Motion</a:t>
            </a:r>
            <a:endParaRPr lang="en-IN" sz="3600" b="1" dirty="0">
              <a:solidFill>
                <a:schemeClr val="accent1">
                  <a:lumMod val="75000"/>
                </a:schemeClr>
              </a:solidFill>
              <a:latin typeface="Times New Roman" panose="02020603050405020304" pitchFamily="18" charset="0"/>
              <a:cs typeface="Times New Roman" panose="02020603050405020304" pitchFamily="18" charset="0"/>
            </a:endParaRPr>
          </a:p>
        </p:txBody>
      </p:sp>
      <p:pic>
        <p:nvPicPr>
          <p:cNvPr id="5" name="Picture 4" descr="11_14_Figure.jpg"/>
          <p:cNvPicPr>
            <a:picLocks noChangeAspect="1"/>
          </p:cNvPicPr>
          <p:nvPr/>
        </p:nvPicPr>
        <p:blipFill rotWithShape="1">
          <a:blip r:embed="rId2">
            <a:extLst>
              <a:ext uri="{28A0092B-C50C-407E-A947-70E740481C1C}">
                <a14:useLocalDpi xmlns:a14="http://schemas.microsoft.com/office/drawing/2010/main" val="0"/>
              </a:ext>
            </a:extLst>
          </a:blip>
          <a:srcRect b="6786"/>
          <a:stretch/>
        </p:blipFill>
        <p:spPr>
          <a:xfrm>
            <a:off x="1487207" y="3734890"/>
            <a:ext cx="6172762" cy="2526885"/>
          </a:xfrm>
          <a:prstGeom prst="rect">
            <a:avLst/>
          </a:prstGeom>
        </p:spPr>
      </p:pic>
      <p:sp>
        <p:nvSpPr>
          <p:cNvPr id="6" name="Rectangle 5"/>
          <p:cNvSpPr/>
          <p:nvPr/>
        </p:nvSpPr>
        <p:spPr>
          <a:xfrm>
            <a:off x="345990" y="1411928"/>
            <a:ext cx="8081318" cy="1477328"/>
          </a:xfrm>
          <a:prstGeom prst="rect">
            <a:avLst/>
          </a:prstGeom>
        </p:spPr>
        <p:txBody>
          <a:bodyPr wrap="square">
            <a:spAutoFit/>
          </a:bodyPr>
          <a:lstStyle/>
          <a:p>
            <a:pPr>
              <a:spcBef>
                <a:spcPct val="50000"/>
              </a:spcBef>
            </a:pPr>
            <a:r>
              <a:rPr lang="en-US" dirty="0">
                <a:latin typeface="Times New Roman" charset="0"/>
                <a:cs typeface="Times New Roman" charset="0"/>
              </a:rPr>
              <a:t>Damped harmonic motion is harmonic motion with a frictional or drag force. </a:t>
            </a:r>
            <a:endParaRPr lang="en-US" dirty="0" smtClean="0">
              <a:latin typeface="Times New Roman" charset="0"/>
              <a:cs typeface="Times New Roman" charset="0"/>
            </a:endParaRPr>
          </a:p>
          <a:p>
            <a:pPr>
              <a:spcBef>
                <a:spcPct val="50000"/>
              </a:spcBef>
            </a:pPr>
            <a:endParaRPr lang="en-US" dirty="0">
              <a:latin typeface="Times New Roman" charset="0"/>
              <a:cs typeface="Times New Roman" charset="0"/>
            </a:endParaRPr>
          </a:p>
          <a:p>
            <a:pPr>
              <a:spcBef>
                <a:spcPct val="50000"/>
              </a:spcBef>
            </a:pPr>
            <a:r>
              <a:rPr lang="en-US" dirty="0" smtClean="0">
                <a:latin typeface="Times New Roman" charset="0"/>
                <a:cs typeface="Times New Roman" charset="0"/>
              </a:rPr>
              <a:t>If </a:t>
            </a:r>
            <a:r>
              <a:rPr lang="en-US" dirty="0">
                <a:latin typeface="Times New Roman" charset="0"/>
                <a:cs typeface="Times New Roman" charset="0"/>
              </a:rPr>
              <a:t>the damping is small, we can treat it as an </a:t>
            </a:r>
            <a:r>
              <a:rPr lang="ja-JP" altLang="en-US" dirty="0">
                <a:latin typeface="Times New Roman" charset="0"/>
                <a:cs typeface="Times New Roman" charset="0"/>
              </a:rPr>
              <a:t>“</a:t>
            </a:r>
            <a:r>
              <a:rPr lang="en-US" dirty="0">
                <a:latin typeface="Times New Roman" charset="0"/>
                <a:cs typeface="Times New Roman" charset="0"/>
              </a:rPr>
              <a:t>envelope</a:t>
            </a:r>
            <a:r>
              <a:rPr lang="ja-JP" altLang="en-US" dirty="0">
                <a:latin typeface="Times New Roman" charset="0"/>
                <a:cs typeface="Times New Roman" charset="0"/>
              </a:rPr>
              <a:t>”</a:t>
            </a:r>
            <a:r>
              <a:rPr lang="en-US" dirty="0">
                <a:latin typeface="Times New Roman" charset="0"/>
                <a:cs typeface="Times New Roman" charset="0"/>
              </a:rPr>
              <a:t> that modifies the </a:t>
            </a:r>
            <a:r>
              <a:rPr lang="en-US" dirty="0" smtClean="0">
                <a:latin typeface="Times New Roman" charset="0"/>
                <a:cs typeface="Times New Roman" charset="0"/>
              </a:rPr>
              <a:t>un-damped </a:t>
            </a:r>
            <a:r>
              <a:rPr lang="en-US" dirty="0">
                <a:latin typeface="Times New Roman" charset="0"/>
                <a:cs typeface="Times New Roman" charset="0"/>
              </a:rPr>
              <a:t>oscillation.</a:t>
            </a:r>
          </a:p>
        </p:txBody>
      </p:sp>
    </p:spTree>
    <p:extLst>
      <p:ext uri="{BB962C8B-B14F-4D97-AF65-F5344CB8AC3E}">
        <p14:creationId xmlns:p14="http://schemas.microsoft.com/office/powerpoint/2010/main" val="3551741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randombar(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randombar(horizontal)">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11_15_Figure.jpg"/>
          <p:cNvPicPr>
            <a:picLocks noChangeAspect="1"/>
          </p:cNvPicPr>
          <p:nvPr/>
        </p:nvPicPr>
        <p:blipFill rotWithShape="1">
          <a:blip r:embed="rId2">
            <a:extLst>
              <a:ext uri="{28A0092B-C50C-407E-A947-70E740481C1C}">
                <a14:useLocalDpi xmlns:a14="http://schemas.microsoft.com/office/drawing/2010/main" val="0"/>
              </a:ext>
            </a:extLst>
          </a:blip>
          <a:srcRect b="5714"/>
          <a:stretch/>
        </p:blipFill>
        <p:spPr>
          <a:xfrm>
            <a:off x="2982475" y="912856"/>
            <a:ext cx="4175760" cy="2747383"/>
          </a:xfrm>
          <a:prstGeom prst="rect">
            <a:avLst/>
          </a:prstGeom>
        </p:spPr>
      </p:pic>
      <p:sp>
        <p:nvSpPr>
          <p:cNvPr id="6" name="Title 1"/>
          <p:cNvSpPr>
            <a:spLocks noGrp="1"/>
          </p:cNvSpPr>
          <p:nvPr>
            <p:ph type="title"/>
          </p:nvPr>
        </p:nvSpPr>
        <p:spPr>
          <a:xfrm>
            <a:off x="438150" y="243840"/>
            <a:ext cx="7886700" cy="997269"/>
          </a:xfrm>
        </p:spPr>
        <p:txBody>
          <a:bodyPr>
            <a:normAutofit/>
          </a:bodyPr>
          <a:lstStyle/>
          <a:p>
            <a:r>
              <a:rPr lang="en-US" sz="3600" b="1" dirty="0" smtClean="0">
                <a:solidFill>
                  <a:schemeClr val="accent1">
                    <a:lumMod val="75000"/>
                  </a:schemeClr>
                </a:solidFill>
                <a:latin typeface="Times New Roman" panose="02020603050405020304" pitchFamily="18" charset="0"/>
                <a:cs typeface="Times New Roman" panose="02020603050405020304" pitchFamily="18" charset="0"/>
              </a:rPr>
              <a:t>Damped Harmonic Motion</a:t>
            </a:r>
            <a:endParaRPr lang="en-IN" sz="36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7" name="Rectangle 6"/>
          <p:cNvSpPr/>
          <p:nvPr/>
        </p:nvSpPr>
        <p:spPr>
          <a:xfrm>
            <a:off x="255372" y="4030939"/>
            <a:ext cx="8608541" cy="2169825"/>
          </a:xfrm>
          <a:prstGeom prst="rect">
            <a:avLst/>
          </a:prstGeom>
        </p:spPr>
        <p:txBody>
          <a:bodyPr wrap="square">
            <a:spAutoFit/>
          </a:bodyPr>
          <a:lstStyle/>
          <a:p>
            <a:pPr>
              <a:spcBef>
                <a:spcPct val="50000"/>
              </a:spcBef>
              <a:tabLst>
                <a:tab pos="4516438" algn="l"/>
              </a:tabLst>
            </a:pPr>
            <a:r>
              <a:rPr lang="en-US" dirty="0">
                <a:latin typeface="Times New Roman" charset="0"/>
                <a:cs typeface="Times New Roman" charset="0"/>
              </a:rPr>
              <a:t>I</a:t>
            </a:r>
            <a:r>
              <a:rPr lang="en-US" dirty="0" smtClean="0">
                <a:latin typeface="Times New Roman" charset="0"/>
                <a:cs typeface="Times New Roman" charset="0"/>
              </a:rPr>
              <a:t>f </a:t>
            </a:r>
            <a:r>
              <a:rPr lang="en-US" dirty="0">
                <a:latin typeface="Times New Roman" charset="0"/>
                <a:cs typeface="Times New Roman" charset="0"/>
              </a:rPr>
              <a:t>the damping is </a:t>
            </a:r>
            <a:r>
              <a:rPr lang="en-US" dirty="0" smtClean="0">
                <a:latin typeface="Times New Roman" charset="0"/>
                <a:cs typeface="Times New Roman" charset="0"/>
              </a:rPr>
              <a:t> large</a:t>
            </a:r>
            <a:r>
              <a:rPr lang="en-US" dirty="0">
                <a:latin typeface="Times New Roman" charset="0"/>
                <a:cs typeface="Times New Roman" charset="0"/>
              </a:rPr>
              <a:t>, it no longer </a:t>
            </a:r>
            <a:r>
              <a:rPr lang="en-US" dirty="0" smtClean="0">
                <a:latin typeface="Times New Roman" charset="0"/>
                <a:cs typeface="Times New Roman" charset="0"/>
              </a:rPr>
              <a:t>resembles </a:t>
            </a:r>
            <a:r>
              <a:rPr lang="en-US" dirty="0" err="1">
                <a:latin typeface="Times New Roman" charset="0"/>
                <a:cs typeface="Times New Roman" charset="0"/>
              </a:rPr>
              <a:t>SHM</a:t>
            </a:r>
            <a:r>
              <a:rPr lang="en-US" dirty="0">
                <a:latin typeface="Times New Roman" charset="0"/>
                <a:cs typeface="Times New Roman" charset="0"/>
              </a:rPr>
              <a:t> at all.</a:t>
            </a:r>
          </a:p>
          <a:p>
            <a:pPr>
              <a:spcBef>
                <a:spcPct val="50000"/>
              </a:spcBef>
              <a:tabLst>
                <a:tab pos="4516438" algn="l"/>
              </a:tabLst>
            </a:pPr>
            <a:r>
              <a:rPr lang="en-US" dirty="0" smtClean="0">
                <a:latin typeface="Times New Roman" charset="0"/>
                <a:cs typeface="Times New Roman" charset="0"/>
              </a:rPr>
              <a:t>A</a:t>
            </a:r>
            <a:r>
              <a:rPr lang="en-US" dirty="0">
                <a:latin typeface="Times New Roman" charset="0"/>
                <a:cs typeface="Times New Roman" charset="0"/>
              </a:rPr>
              <a:t>: </a:t>
            </a:r>
            <a:r>
              <a:rPr lang="en-US" b="1" dirty="0">
                <a:latin typeface="Times New Roman" charset="0"/>
                <a:cs typeface="Times New Roman" charset="0"/>
              </a:rPr>
              <a:t>underdamping:</a:t>
            </a:r>
            <a:r>
              <a:rPr lang="en-US" dirty="0">
                <a:latin typeface="Times New Roman" charset="0"/>
                <a:cs typeface="Times New Roman" charset="0"/>
              </a:rPr>
              <a:t> there are </a:t>
            </a:r>
            <a:r>
              <a:rPr lang="en-US" dirty="0" smtClean="0">
                <a:latin typeface="Times New Roman" charset="0"/>
                <a:cs typeface="Times New Roman" charset="0"/>
              </a:rPr>
              <a:t>a </a:t>
            </a:r>
            <a:r>
              <a:rPr lang="en-US" dirty="0">
                <a:latin typeface="Times New Roman" charset="0"/>
                <a:cs typeface="Times New Roman" charset="0"/>
              </a:rPr>
              <a:t>few small oscillations </a:t>
            </a:r>
            <a:r>
              <a:rPr lang="en-US" dirty="0" smtClean="0">
                <a:latin typeface="Times New Roman" charset="0"/>
                <a:cs typeface="Times New Roman" charset="0"/>
              </a:rPr>
              <a:t>before </a:t>
            </a:r>
            <a:r>
              <a:rPr lang="en-US" dirty="0">
                <a:latin typeface="Times New Roman" charset="0"/>
                <a:cs typeface="Times New Roman" charset="0"/>
              </a:rPr>
              <a:t>the oscillator comes </a:t>
            </a:r>
            <a:r>
              <a:rPr lang="en-US" dirty="0" smtClean="0">
                <a:latin typeface="Times New Roman" charset="0"/>
                <a:cs typeface="Times New Roman" charset="0"/>
              </a:rPr>
              <a:t>to </a:t>
            </a:r>
            <a:r>
              <a:rPr lang="en-US" dirty="0">
                <a:latin typeface="Times New Roman" charset="0"/>
                <a:cs typeface="Times New Roman" charset="0"/>
              </a:rPr>
              <a:t>rest.</a:t>
            </a:r>
          </a:p>
          <a:p>
            <a:endParaRPr lang="en-US" dirty="0" smtClean="0">
              <a:latin typeface="Times New Roman" charset="0"/>
              <a:cs typeface="Times New Roman" charset="0"/>
            </a:endParaRPr>
          </a:p>
          <a:p>
            <a:r>
              <a:rPr lang="en-US" dirty="0" smtClean="0">
                <a:latin typeface="Times New Roman" charset="0"/>
                <a:cs typeface="Times New Roman" charset="0"/>
              </a:rPr>
              <a:t>B</a:t>
            </a:r>
            <a:r>
              <a:rPr lang="en-US" dirty="0">
                <a:latin typeface="Times New Roman" charset="0"/>
                <a:cs typeface="Times New Roman" charset="0"/>
              </a:rPr>
              <a:t>: </a:t>
            </a:r>
            <a:r>
              <a:rPr lang="en-US" b="1" dirty="0">
                <a:latin typeface="Times New Roman" charset="0"/>
                <a:cs typeface="Times New Roman" charset="0"/>
              </a:rPr>
              <a:t>critical damping: </a:t>
            </a:r>
            <a:r>
              <a:rPr lang="en-US" dirty="0">
                <a:latin typeface="Times New Roman" charset="0"/>
                <a:cs typeface="Times New Roman" charset="0"/>
              </a:rPr>
              <a:t>this is the fastest way to get to equilibrium.</a:t>
            </a:r>
          </a:p>
          <a:p>
            <a:endParaRPr lang="en-US" dirty="0" smtClean="0">
              <a:latin typeface="Times New Roman" charset="0"/>
              <a:cs typeface="Times New Roman" charset="0"/>
            </a:endParaRPr>
          </a:p>
          <a:p>
            <a:r>
              <a:rPr lang="en-US" dirty="0" smtClean="0">
                <a:latin typeface="Times New Roman" charset="0"/>
                <a:cs typeface="Times New Roman" charset="0"/>
              </a:rPr>
              <a:t>C</a:t>
            </a:r>
            <a:r>
              <a:rPr lang="en-US" dirty="0">
                <a:latin typeface="Times New Roman" charset="0"/>
                <a:cs typeface="Times New Roman" charset="0"/>
              </a:rPr>
              <a:t>: </a:t>
            </a:r>
            <a:r>
              <a:rPr lang="en-US" b="1" dirty="0" smtClean="0">
                <a:latin typeface="Times New Roman" charset="0"/>
                <a:cs typeface="Times New Roman" charset="0"/>
              </a:rPr>
              <a:t>over-damping</a:t>
            </a:r>
            <a:r>
              <a:rPr lang="en-US" b="1" dirty="0">
                <a:latin typeface="Times New Roman" charset="0"/>
                <a:cs typeface="Times New Roman" charset="0"/>
              </a:rPr>
              <a:t>:</a:t>
            </a:r>
            <a:r>
              <a:rPr lang="en-US" dirty="0">
                <a:latin typeface="Times New Roman" charset="0"/>
                <a:cs typeface="Times New Roman" charset="0"/>
              </a:rPr>
              <a:t> the system is slowed so much that it takes a long time to get to equilibrium.</a:t>
            </a:r>
          </a:p>
        </p:txBody>
      </p:sp>
    </p:spTree>
    <p:extLst>
      <p:ext uri="{BB962C8B-B14F-4D97-AF65-F5344CB8AC3E}">
        <p14:creationId xmlns:p14="http://schemas.microsoft.com/office/powerpoint/2010/main" val="2745688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randombar(horizontal)">
                                      <p:cBhvr>
                                        <p:cTn id="14" dur="500"/>
                                        <p:tgtEl>
                                          <p:spTgt spid="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randombar(horizontal)">
                                      <p:cBhvr>
                                        <p:cTn id="19" dur="500"/>
                                        <p:tgtEl>
                                          <p:spTgt spid="7">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Effect transition="in" filter="randombar(horizontal)">
                                      <p:cBhvr>
                                        <p:cTn id="24" dur="500"/>
                                        <p:tgtEl>
                                          <p:spTgt spid="7">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7">
                                            <p:txEl>
                                              <p:pRg st="5" end="5"/>
                                            </p:txEl>
                                          </p:spTgt>
                                        </p:tgtEl>
                                        <p:attrNameLst>
                                          <p:attrName>style.visibility</p:attrName>
                                        </p:attrNameLst>
                                      </p:cBhvr>
                                      <p:to>
                                        <p:strVal val="visible"/>
                                      </p:to>
                                    </p:set>
                                    <p:animEffect transition="in" filter="randombar(horizontal)">
                                      <p:cBhvr>
                                        <p:cTn id="29"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11_16_Figure.jpg"/>
          <p:cNvPicPr>
            <a:picLocks noChangeAspect="1"/>
          </p:cNvPicPr>
          <p:nvPr/>
        </p:nvPicPr>
        <p:blipFill rotWithShape="1">
          <a:blip r:embed="rId2">
            <a:extLst>
              <a:ext uri="{28A0092B-C50C-407E-A947-70E740481C1C}">
                <a14:useLocalDpi xmlns:a14="http://schemas.microsoft.com/office/drawing/2010/main" val="0"/>
              </a:ext>
            </a:extLst>
          </a:blip>
          <a:srcRect b="3327"/>
          <a:stretch/>
        </p:blipFill>
        <p:spPr>
          <a:xfrm>
            <a:off x="414287" y="2920457"/>
            <a:ext cx="3186972" cy="3776950"/>
          </a:xfrm>
          <a:prstGeom prst="rect">
            <a:avLst/>
          </a:prstGeom>
        </p:spPr>
      </p:pic>
      <p:pic>
        <p:nvPicPr>
          <p:cNvPr id="7" name="Picture 6" descr="11_17_Figure.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38577" y="3631263"/>
            <a:ext cx="2611014" cy="2759803"/>
          </a:xfrm>
          <a:prstGeom prst="rect">
            <a:avLst/>
          </a:prstGeom>
        </p:spPr>
      </p:pic>
      <p:sp>
        <p:nvSpPr>
          <p:cNvPr id="8" name="Title 1"/>
          <p:cNvSpPr>
            <a:spLocks noGrp="1"/>
          </p:cNvSpPr>
          <p:nvPr>
            <p:ph type="title"/>
          </p:nvPr>
        </p:nvSpPr>
        <p:spPr>
          <a:xfrm>
            <a:off x="438150" y="243840"/>
            <a:ext cx="7886700" cy="997269"/>
          </a:xfrm>
        </p:spPr>
        <p:txBody>
          <a:bodyPr>
            <a:normAutofit/>
          </a:bodyPr>
          <a:lstStyle/>
          <a:p>
            <a:r>
              <a:rPr lang="en-US" sz="3600" b="1" dirty="0" smtClean="0">
                <a:solidFill>
                  <a:schemeClr val="accent1">
                    <a:lumMod val="75000"/>
                  </a:schemeClr>
                </a:solidFill>
                <a:latin typeface="Times New Roman" panose="02020603050405020304" pitchFamily="18" charset="0"/>
                <a:cs typeface="Times New Roman" panose="02020603050405020304" pitchFamily="18" charset="0"/>
              </a:rPr>
              <a:t>Damped Harmonic Motion</a:t>
            </a:r>
            <a:endParaRPr lang="en-IN" sz="36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9" name="Rectangle 8"/>
          <p:cNvSpPr/>
          <p:nvPr/>
        </p:nvSpPr>
        <p:spPr>
          <a:xfrm>
            <a:off x="634313" y="1486835"/>
            <a:ext cx="7998942" cy="1338828"/>
          </a:xfrm>
          <a:prstGeom prst="rect">
            <a:avLst/>
          </a:prstGeom>
        </p:spPr>
        <p:txBody>
          <a:bodyPr wrap="square">
            <a:spAutoFit/>
          </a:bodyPr>
          <a:lstStyle/>
          <a:p>
            <a:pPr>
              <a:spcBef>
                <a:spcPct val="50000"/>
              </a:spcBef>
            </a:pPr>
            <a:r>
              <a:rPr lang="en-US" dirty="0">
                <a:latin typeface="Times New Roman" charset="0"/>
                <a:cs typeface="Times New Roman" charset="0"/>
              </a:rPr>
              <a:t>There are systems where damping is unwanted, such as clocks and watches.</a:t>
            </a:r>
          </a:p>
          <a:p>
            <a:pPr>
              <a:spcBef>
                <a:spcPct val="50000"/>
              </a:spcBef>
              <a:tabLst>
                <a:tab pos="3314700" algn="l"/>
                <a:tab pos="6159500" algn="l"/>
              </a:tabLst>
            </a:pPr>
            <a:r>
              <a:rPr lang="en-US" dirty="0" smtClean="0">
                <a:latin typeface="Times New Roman" charset="0"/>
                <a:cs typeface="Times New Roman" charset="0"/>
              </a:rPr>
              <a:t>Then </a:t>
            </a:r>
            <a:r>
              <a:rPr lang="en-US" dirty="0">
                <a:latin typeface="Times New Roman" charset="0"/>
                <a:cs typeface="Times New Roman" charset="0"/>
              </a:rPr>
              <a:t>there are systems in which it is </a:t>
            </a:r>
            <a:r>
              <a:rPr lang="en-US" dirty="0" smtClean="0">
                <a:latin typeface="Times New Roman" charset="0"/>
                <a:cs typeface="Times New Roman" charset="0"/>
              </a:rPr>
              <a:t>wanted</a:t>
            </a:r>
            <a:r>
              <a:rPr lang="en-US" dirty="0">
                <a:latin typeface="Times New Roman" charset="0"/>
                <a:cs typeface="Times New Roman" charset="0"/>
              </a:rPr>
              <a:t>, and often needs to be as close </a:t>
            </a:r>
            <a:r>
              <a:rPr lang="en-US" dirty="0" smtClean="0">
                <a:latin typeface="Times New Roman" charset="0"/>
                <a:cs typeface="Times New Roman" charset="0"/>
              </a:rPr>
              <a:t>to critical damping as </a:t>
            </a:r>
            <a:r>
              <a:rPr lang="en-US" dirty="0">
                <a:latin typeface="Times New Roman" charset="0"/>
                <a:cs typeface="Times New Roman" charset="0"/>
              </a:rPr>
              <a:t>possible, </a:t>
            </a:r>
            <a:r>
              <a:rPr lang="en-US" dirty="0" smtClean="0">
                <a:latin typeface="Times New Roman" charset="0"/>
                <a:cs typeface="Times New Roman" charset="0"/>
              </a:rPr>
              <a:t>such as automobile shock absorbers and </a:t>
            </a:r>
            <a:r>
              <a:rPr lang="en-US" dirty="0">
                <a:latin typeface="Times New Roman" charset="0"/>
                <a:cs typeface="Times New Roman" charset="0"/>
              </a:rPr>
              <a:t>earthquake</a:t>
            </a:r>
            <a:br>
              <a:rPr lang="en-US" dirty="0">
                <a:latin typeface="Times New Roman" charset="0"/>
                <a:cs typeface="Times New Roman" charset="0"/>
              </a:rPr>
            </a:br>
            <a:r>
              <a:rPr lang="en-US" dirty="0" smtClean="0">
                <a:latin typeface="Times New Roman" charset="0"/>
                <a:cs typeface="Times New Roman" charset="0"/>
              </a:rPr>
              <a:t>protection for buildings</a:t>
            </a:r>
            <a:r>
              <a:rPr lang="en-US" dirty="0">
                <a:latin typeface="Times New Roman" charset="0"/>
                <a:cs typeface="Times New Roman" charset="0"/>
              </a:rPr>
              <a:t>.</a:t>
            </a:r>
          </a:p>
        </p:txBody>
      </p:sp>
    </p:spTree>
    <p:extLst>
      <p:ext uri="{BB962C8B-B14F-4D97-AF65-F5344CB8AC3E}">
        <p14:creationId xmlns:p14="http://schemas.microsoft.com/office/powerpoint/2010/main" val="4096029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randombar(horizontal)">
                                      <p:cBhvr>
                                        <p:cTn id="7" dur="500"/>
                                        <p:tgtEl>
                                          <p:spTgt spid="9">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randombar(horizontal)">
                                      <p:cBhvr>
                                        <p:cTn id="10" dur="500"/>
                                        <p:tgtEl>
                                          <p:spTgt spid="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fltVal val="0"/>
                                          </p:val>
                                        </p:tav>
                                        <p:tav tm="100000">
                                          <p:val>
                                            <p:strVal val="#ppt_h"/>
                                          </p:val>
                                        </p:tav>
                                      </p:tavLst>
                                    </p:anim>
                                    <p:animEffect transition="in" filter="fade">
                                      <p:cBhvr>
                                        <p:cTn id="17" dur="500"/>
                                        <p:tgtEl>
                                          <p:spTgt spid="6"/>
                                        </p:tgtEl>
                                      </p:cBhvr>
                                    </p:animEffect>
                                  </p:childTnLst>
                                </p:cTn>
                              </p:par>
                            </p:childTnLst>
                          </p:cTn>
                        </p:par>
                        <p:par>
                          <p:cTn id="18" fill="hold">
                            <p:stCondLst>
                              <p:cond delay="500"/>
                            </p:stCondLst>
                            <p:childTnLst>
                              <p:par>
                                <p:cTn id="19" presetID="53" presetClass="entr" presetSubtype="16"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88306"/>
            <a:ext cx="8229600" cy="5509056"/>
          </a:xfrm>
        </p:spPr>
        <p:txBody>
          <a:bodyPr>
            <a:normAutofit fontScale="70000" lnSpcReduction="20000"/>
          </a:bodyPr>
          <a:lstStyle/>
          <a:p>
            <a:pPr>
              <a:lnSpc>
                <a:spcPct val="170000"/>
              </a:lnSpc>
              <a:spcBef>
                <a:spcPct val="50000"/>
              </a:spcBef>
              <a:buFont typeface="Wingdings" panose="05000000000000000000" pitchFamily="2" charset="2"/>
              <a:buChar char="Ø"/>
            </a:pPr>
            <a:r>
              <a:rPr lang="en-US" dirty="0" smtClean="0">
                <a:latin typeface="Times New Roman" charset="0"/>
                <a:cs typeface="Times New Roman" charset="0"/>
              </a:rPr>
              <a:t>In damped harmonic motion due to damping, energy of the oscillating particle will decrees continuously and as a result the amplitude of oscillation will decrees continuously to zero</a:t>
            </a:r>
          </a:p>
          <a:p>
            <a:pPr>
              <a:lnSpc>
                <a:spcPct val="170000"/>
              </a:lnSpc>
              <a:spcBef>
                <a:spcPct val="50000"/>
              </a:spcBef>
              <a:buFont typeface="Wingdings" panose="05000000000000000000" pitchFamily="2" charset="2"/>
              <a:buChar char="Ø"/>
            </a:pPr>
            <a:r>
              <a:rPr lang="en-US" dirty="0" smtClean="0">
                <a:latin typeface="Times New Roman" charset="0"/>
                <a:cs typeface="Times New Roman" charset="0"/>
              </a:rPr>
              <a:t>For sustained oscillation for overcoming the damping we need to supply external periodic force. </a:t>
            </a:r>
          </a:p>
          <a:p>
            <a:pPr>
              <a:lnSpc>
                <a:spcPct val="170000"/>
              </a:lnSpc>
              <a:spcBef>
                <a:spcPct val="50000"/>
              </a:spcBef>
              <a:buFont typeface="Wingdings" panose="05000000000000000000" pitchFamily="2" charset="2"/>
              <a:buChar char="Ø"/>
            </a:pPr>
            <a:r>
              <a:rPr lang="en-US" dirty="0" smtClean="0">
                <a:latin typeface="Times New Roman" charset="0"/>
                <a:cs typeface="Times New Roman" charset="0"/>
              </a:rPr>
              <a:t>Forced </a:t>
            </a:r>
            <a:r>
              <a:rPr lang="en-US" dirty="0">
                <a:latin typeface="Times New Roman" charset="0"/>
                <a:cs typeface="Times New Roman" charset="0"/>
              </a:rPr>
              <a:t>vibrations occur when there is a periodic driving force. This force may or may not have the same period as the natural frequency of the system.</a:t>
            </a:r>
          </a:p>
          <a:p>
            <a:pPr>
              <a:lnSpc>
                <a:spcPct val="170000"/>
              </a:lnSpc>
              <a:spcBef>
                <a:spcPct val="50000"/>
              </a:spcBef>
              <a:buFont typeface="Wingdings" panose="05000000000000000000" pitchFamily="2" charset="2"/>
              <a:buChar char="Ø"/>
            </a:pPr>
            <a:r>
              <a:rPr lang="en-US" dirty="0">
                <a:latin typeface="Times New Roman" charset="0"/>
                <a:cs typeface="Times New Roman" charset="0"/>
              </a:rPr>
              <a:t>If the frequency is the same as the natural frequency, the amplitude becomes quite large. This is called resonance</a:t>
            </a:r>
            <a:r>
              <a:rPr lang="en-US" dirty="0" smtClean="0">
                <a:latin typeface="Times New Roman" charset="0"/>
                <a:cs typeface="Times New Roman" charset="0"/>
              </a:rPr>
              <a:t>.</a:t>
            </a:r>
            <a:endParaRPr lang="en-US" dirty="0">
              <a:latin typeface="Times New Roman" charset="0"/>
              <a:cs typeface="Times New Roman" charset="0"/>
            </a:endParaRPr>
          </a:p>
        </p:txBody>
      </p:sp>
      <p:sp>
        <p:nvSpPr>
          <p:cNvPr id="5" name="Title 1"/>
          <p:cNvSpPr>
            <a:spLocks noGrp="1"/>
          </p:cNvSpPr>
          <p:nvPr>
            <p:ph type="title"/>
          </p:nvPr>
        </p:nvSpPr>
        <p:spPr>
          <a:xfrm>
            <a:off x="438150" y="243840"/>
            <a:ext cx="7886700" cy="997269"/>
          </a:xfrm>
        </p:spPr>
        <p:txBody>
          <a:bodyPr>
            <a:normAutofit/>
          </a:bodyPr>
          <a:lstStyle/>
          <a:p>
            <a:r>
              <a:rPr lang="en-US" sz="3600" b="1" dirty="0" smtClean="0">
                <a:solidFill>
                  <a:schemeClr val="accent1">
                    <a:lumMod val="75000"/>
                  </a:schemeClr>
                </a:solidFill>
                <a:latin typeface="Times New Roman" panose="02020603050405020304" pitchFamily="18" charset="0"/>
                <a:cs typeface="Times New Roman" panose="02020603050405020304" pitchFamily="18" charset="0"/>
              </a:rPr>
              <a:t>Forced Oscillation: Resonance</a:t>
            </a:r>
            <a:endParaRPr lang="en-IN" sz="36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3181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randombar(horizontal)">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11_18_Figure.jpg"/>
          <p:cNvPicPr>
            <a:picLocks noChangeAspect="1"/>
          </p:cNvPicPr>
          <p:nvPr/>
        </p:nvPicPr>
        <p:blipFill rotWithShape="1">
          <a:blip r:embed="rId2">
            <a:extLst>
              <a:ext uri="{28A0092B-C50C-407E-A947-70E740481C1C}">
                <a14:useLocalDpi xmlns:a14="http://schemas.microsoft.com/office/drawing/2010/main" val="0"/>
              </a:ext>
            </a:extLst>
          </a:blip>
          <a:srcRect b="4707"/>
          <a:stretch/>
        </p:blipFill>
        <p:spPr>
          <a:xfrm>
            <a:off x="420507" y="1688592"/>
            <a:ext cx="4028835" cy="2895860"/>
          </a:xfrm>
          <a:prstGeom prst="rect">
            <a:avLst/>
          </a:prstGeom>
        </p:spPr>
      </p:pic>
      <p:sp>
        <p:nvSpPr>
          <p:cNvPr id="5" name="Title 1"/>
          <p:cNvSpPr>
            <a:spLocks noGrp="1"/>
          </p:cNvSpPr>
          <p:nvPr>
            <p:ph type="title"/>
          </p:nvPr>
        </p:nvSpPr>
        <p:spPr>
          <a:xfrm>
            <a:off x="438150" y="243840"/>
            <a:ext cx="7886700" cy="997269"/>
          </a:xfrm>
        </p:spPr>
        <p:txBody>
          <a:bodyPr>
            <a:normAutofit/>
          </a:bodyPr>
          <a:lstStyle/>
          <a:p>
            <a:r>
              <a:rPr lang="en-US" sz="3600" b="1" dirty="0" smtClean="0">
                <a:solidFill>
                  <a:schemeClr val="accent1">
                    <a:lumMod val="75000"/>
                  </a:schemeClr>
                </a:solidFill>
                <a:latin typeface="Times New Roman" panose="02020603050405020304" pitchFamily="18" charset="0"/>
                <a:cs typeface="Times New Roman" panose="02020603050405020304" pitchFamily="18" charset="0"/>
              </a:rPr>
              <a:t>Forced Oscillation: Resonance</a:t>
            </a:r>
            <a:endParaRPr lang="en-IN" sz="36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6" name="Rectangle 5"/>
          <p:cNvSpPr/>
          <p:nvPr/>
        </p:nvSpPr>
        <p:spPr>
          <a:xfrm>
            <a:off x="4381500" y="2287315"/>
            <a:ext cx="4572000" cy="1200329"/>
          </a:xfrm>
          <a:prstGeom prst="rect">
            <a:avLst/>
          </a:prstGeom>
        </p:spPr>
        <p:txBody>
          <a:bodyPr>
            <a:spAutoFit/>
          </a:bodyPr>
          <a:lstStyle/>
          <a:p>
            <a:pPr>
              <a:spcBef>
                <a:spcPct val="50000"/>
              </a:spcBef>
              <a:tabLst>
                <a:tab pos="4346575" algn="l"/>
              </a:tabLst>
            </a:pPr>
            <a:r>
              <a:rPr lang="en-US" dirty="0">
                <a:latin typeface="Times New Roman" charset="0"/>
                <a:cs typeface="Times New Roman" charset="0"/>
              </a:rPr>
              <a:t>The sharpness of </a:t>
            </a:r>
            <a:r>
              <a:rPr lang="en-US" dirty="0" smtClean="0">
                <a:latin typeface="Times New Roman" charset="0"/>
                <a:cs typeface="Times New Roman" charset="0"/>
              </a:rPr>
              <a:t>the resonant </a:t>
            </a:r>
            <a:r>
              <a:rPr lang="en-US" dirty="0">
                <a:latin typeface="Times New Roman" charset="0"/>
                <a:cs typeface="Times New Roman" charset="0"/>
              </a:rPr>
              <a:t>peak depends on </a:t>
            </a:r>
            <a:r>
              <a:rPr lang="en-US" dirty="0" smtClean="0">
                <a:latin typeface="Times New Roman" charset="0"/>
                <a:cs typeface="Times New Roman" charset="0"/>
              </a:rPr>
              <a:t>the </a:t>
            </a:r>
            <a:r>
              <a:rPr lang="en-US" dirty="0">
                <a:latin typeface="Times New Roman" charset="0"/>
                <a:cs typeface="Times New Roman" charset="0"/>
              </a:rPr>
              <a:t>damping. If the </a:t>
            </a:r>
            <a:r>
              <a:rPr lang="en-US" dirty="0" smtClean="0">
                <a:latin typeface="Times New Roman" charset="0"/>
                <a:cs typeface="Times New Roman" charset="0"/>
              </a:rPr>
              <a:t>damping </a:t>
            </a:r>
            <a:r>
              <a:rPr lang="en-US" dirty="0">
                <a:latin typeface="Times New Roman" charset="0"/>
                <a:cs typeface="Times New Roman" charset="0"/>
              </a:rPr>
              <a:t>is small (A), it </a:t>
            </a:r>
            <a:r>
              <a:rPr lang="en-US" dirty="0" smtClean="0">
                <a:latin typeface="Times New Roman" charset="0"/>
                <a:cs typeface="Times New Roman" charset="0"/>
              </a:rPr>
              <a:t>can </a:t>
            </a:r>
            <a:r>
              <a:rPr lang="en-US" dirty="0">
                <a:latin typeface="Times New Roman" charset="0"/>
                <a:cs typeface="Times New Roman" charset="0"/>
              </a:rPr>
              <a:t>be quite sharp; if the </a:t>
            </a:r>
            <a:r>
              <a:rPr lang="en-US" dirty="0" smtClean="0">
                <a:latin typeface="Times New Roman" charset="0"/>
                <a:cs typeface="Times New Roman" charset="0"/>
              </a:rPr>
              <a:t>damping </a:t>
            </a:r>
            <a:r>
              <a:rPr lang="en-US" dirty="0">
                <a:latin typeface="Times New Roman" charset="0"/>
                <a:cs typeface="Times New Roman" charset="0"/>
              </a:rPr>
              <a:t>is larger (B), it is </a:t>
            </a:r>
            <a:r>
              <a:rPr lang="en-US" dirty="0" smtClean="0">
                <a:latin typeface="Times New Roman" charset="0"/>
                <a:cs typeface="Times New Roman" charset="0"/>
              </a:rPr>
              <a:t>less </a:t>
            </a:r>
            <a:r>
              <a:rPr lang="en-US" dirty="0">
                <a:latin typeface="Times New Roman" charset="0"/>
                <a:cs typeface="Times New Roman" charset="0"/>
              </a:rPr>
              <a:t>sharp</a:t>
            </a:r>
            <a:r>
              <a:rPr lang="en-US" dirty="0" smtClean="0">
                <a:latin typeface="Times New Roman" charset="0"/>
                <a:cs typeface="Times New Roman" charset="0"/>
              </a:rPr>
              <a:t>.</a:t>
            </a:r>
            <a:endParaRPr lang="en-US" dirty="0">
              <a:latin typeface="Times New Roman" charset="0"/>
              <a:cs typeface="Times New Roman" charset="0"/>
            </a:endParaRPr>
          </a:p>
        </p:txBody>
      </p:sp>
      <p:sp>
        <p:nvSpPr>
          <p:cNvPr id="7" name="Rectangle 6"/>
          <p:cNvSpPr/>
          <p:nvPr/>
        </p:nvSpPr>
        <p:spPr>
          <a:xfrm>
            <a:off x="671383" y="4934428"/>
            <a:ext cx="7912444" cy="646331"/>
          </a:xfrm>
          <a:prstGeom prst="rect">
            <a:avLst/>
          </a:prstGeom>
        </p:spPr>
        <p:txBody>
          <a:bodyPr wrap="square">
            <a:spAutoFit/>
          </a:bodyPr>
          <a:lstStyle/>
          <a:p>
            <a:pPr>
              <a:spcBef>
                <a:spcPct val="50000"/>
              </a:spcBef>
            </a:pPr>
            <a:r>
              <a:rPr lang="en-US" dirty="0">
                <a:latin typeface="Times New Roman" charset="0"/>
                <a:cs typeface="Times New Roman" charset="0"/>
              </a:rPr>
              <a:t>Like damping, resonance can be wanted or unwanted. Musical instruments and TV/radio receivers </a:t>
            </a:r>
            <a:r>
              <a:rPr lang="en-US" dirty="0" smtClean="0">
                <a:latin typeface="Times New Roman" charset="0"/>
                <a:cs typeface="Times New Roman" charset="0"/>
              </a:rPr>
              <a:t>depend on </a:t>
            </a:r>
            <a:r>
              <a:rPr lang="en-US" dirty="0">
                <a:latin typeface="Times New Roman" charset="0"/>
                <a:cs typeface="Times New Roman" charset="0"/>
              </a:rPr>
              <a:t>it.</a:t>
            </a:r>
          </a:p>
        </p:txBody>
      </p:sp>
    </p:spTree>
    <p:extLst>
      <p:ext uri="{BB962C8B-B14F-4D97-AF65-F5344CB8AC3E}">
        <p14:creationId xmlns:p14="http://schemas.microsoft.com/office/powerpoint/2010/main" val="2950411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randombar(horizontal)">
                                      <p:cBhvr>
                                        <p:cTn id="14" dur="500"/>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randombar(horizontal)">
                                      <p:cBhvr>
                                        <p:cTn id="19"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
          <p:cNvSpPr txBox="1">
            <a:spLocks noChangeArrowheads="1"/>
          </p:cNvSpPr>
          <p:nvPr/>
        </p:nvSpPr>
        <p:spPr bwMode="auto">
          <a:xfrm>
            <a:off x="593596" y="250012"/>
            <a:ext cx="7331204" cy="11833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9pPr>
          </a:lstStyle>
          <a:p>
            <a:pPr>
              <a:buClrTx/>
              <a:buFontTx/>
              <a:buNone/>
            </a:pPr>
            <a:r>
              <a:rPr lang="en-US" altLang="en-US" sz="3600" b="1" dirty="0" smtClean="0">
                <a:solidFill>
                  <a:schemeClr val="accent1"/>
                </a:solidFill>
                <a:cs typeface="Times New Roman" panose="02020603050405020304" pitchFamily="18" charset="0"/>
              </a:rPr>
              <a:t>Course outcomes</a:t>
            </a:r>
          </a:p>
          <a:p>
            <a:pPr>
              <a:buClrTx/>
              <a:buFontTx/>
              <a:buNone/>
            </a:pPr>
            <a:endParaRPr lang="en-US" altLang="en-US" sz="1200" b="1" dirty="0" smtClean="0">
              <a:solidFill>
                <a:schemeClr val="accent1"/>
              </a:solidFill>
              <a:cs typeface="Times New Roman" panose="02020603050405020304" pitchFamily="18" charset="0"/>
            </a:endParaRPr>
          </a:p>
          <a:p>
            <a:pPr>
              <a:buClrTx/>
              <a:buFontTx/>
              <a:buNone/>
            </a:pPr>
            <a:r>
              <a:rPr lang="en-US" altLang="en-US" b="1" dirty="0" smtClean="0">
                <a:solidFill>
                  <a:schemeClr val="tx1"/>
                </a:solidFill>
                <a:cs typeface="Times New Roman" panose="02020603050405020304" pitchFamily="18" charset="0"/>
              </a:rPr>
              <a:t>After completing the course the students will be able </a:t>
            </a:r>
            <a:endParaRPr lang="en-US" altLang="en-US" b="1" dirty="0">
              <a:solidFill>
                <a:schemeClr val="tx1"/>
              </a:solidFill>
              <a:cs typeface="Times New Roman" panose="02020603050405020304" pitchFamily="18" charset="0"/>
            </a:endParaRPr>
          </a:p>
        </p:txBody>
      </p:sp>
      <p:sp>
        <p:nvSpPr>
          <p:cNvPr id="5" name="Text Box 2"/>
          <p:cNvSpPr txBox="1">
            <a:spLocks noChangeArrowheads="1"/>
          </p:cNvSpPr>
          <p:nvPr/>
        </p:nvSpPr>
        <p:spPr bwMode="auto">
          <a:xfrm>
            <a:off x="593596" y="1894486"/>
            <a:ext cx="7858426" cy="42921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339725" indent="-339725">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2400">
                <a:solidFill>
                  <a:schemeClr val="bg1"/>
                </a:solidFill>
                <a:latin typeface="Times New Roman" panose="02020603050405020304" pitchFamily="18" charset="0"/>
                <a:ea typeface="SimSun" panose="02010600030101010101" pitchFamily="2" charset="-122"/>
              </a:defRPr>
            </a:lvl1pPr>
            <a:lvl2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2400">
                <a:solidFill>
                  <a:schemeClr val="bg1"/>
                </a:solidFill>
                <a:latin typeface="Times New Roman" panose="02020603050405020304" pitchFamily="18" charset="0"/>
                <a:ea typeface="SimSun" panose="02010600030101010101" pitchFamily="2" charset="-122"/>
              </a:defRPr>
            </a:lvl2pPr>
            <a:lvl3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2400">
                <a:solidFill>
                  <a:schemeClr val="bg1"/>
                </a:solidFill>
                <a:latin typeface="Times New Roman" panose="02020603050405020304" pitchFamily="18" charset="0"/>
                <a:ea typeface="SimSun" panose="02010600030101010101" pitchFamily="2" charset="-122"/>
              </a:defRPr>
            </a:lvl3pPr>
            <a:lvl4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2400">
                <a:solidFill>
                  <a:schemeClr val="bg1"/>
                </a:solidFill>
                <a:latin typeface="Times New Roman" panose="02020603050405020304" pitchFamily="18" charset="0"/>
                <a:ea typeface="SimSun" panose="02010600030101010101" pitchFamily="2" charset="-122"/>
              </a:defRPr>
            </a:lvl4pPr>
            <a:lvl5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2400">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2400">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2400">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2400">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2400">
                <a:solidFill>
                  <a:schemeClr val="bg1"/>
                </a:solidFill>
                <a:latin typeface="Times New Roman" panose="02020603050405020304" pitchFamily="18" charset="0"/>
                <a:ea typeface="SimSun" panose="02010600030101010101" pitchFamily="2" charset="-122"/>
              </a:defRPr>
            </a:lvl9pPr>
          </a:lstStyle>
          <a:p>
            <a:pPr marL="342900" indent="-342900">
              <a:lnSpc>
                <a:spcPct val="200000"/>
              </a:lnSpc>
              <a:buFont typeface="Wingdings" panose="05000000000000000000" pitchFamily="2" charset="2"/>
              <a:buChar char="Ø"/>
            </a:pPr>
            <a:r>
              <a:rPr lang="en-US" altLang="en-US" sz="2000" dirty="0" smtClean="0">
                <a:solidFill>
                  <a:srgbClr val="C00000"/>
                </a:solidFill>
                <a:cs typeface="Times New Roman" panose="02020603050405020304" pitchFamily="18" charset="0"/>
              </a:rPr>
              <a:t>To learn about periodic motion.</a:t>
            </a:r>
          </a:p>
          <a:p>
            <a:pPr marL="342900" indent="-342900">
              <a:lnSpc>
                <a:spcPct val="200000"/>
              </a:lnSpc>
              <a:buFont typeface="Wingdings" panose="05000000000000000000" pitchFamily="2" charset="2"/>
              <a:buChar char="Ø"/>
            </a:pPr>
            <a:r>
              <a:rPr lang="en-US" altLang="en-US" sz="2000" dirty="0" smtClean="0">
                <a:solidFill>
                  <a:srgbClr val="C00000"/>
                </a:solidFill>
                <a:cs typeface="Times New Roman" panose="02020603050405020304" pitchFamily="18" charset="0"/>
              </a:rPr>
              <a:t>To define </a:t>
            </a:r>
            <a:r>
              <a:rPr lang="en-US" altLang="en-US" sz="2000" dirty="0" err="1">
                <a:solidFill>
                  <a:srgbClr val="C00000"/>
                </a:solidFill>
                <a:cs typeface="Times New Roman" panose="02020603050405020304" pitchFamily="18" charset="0"/>
              </a:rPr>
              <a:t>SHM</a:t>
            </a:r>
            <a:r>
              <a:rPr lang="en-US" altLang="en-US" sz="2000" dirty="0">
                <a:solidFill>
                  <a:srgbClr val="C00000"/>
                </a:solidFill>
                <a:cs typeface="Times New Roman" panose="02020603050405020304" pitchFamily="18" charset="0"/>
              </a:rPr>
              <a:t> and </a:t>
            </a:r>
            <a:r>
              <a:rPr lang="en-US" altLang="en-US" sz="2000" dirty="0" smtClean="0">
                <a:solidFill>
                  <a:srgbClr val="C00000"/>
                </a:solidFill>
                <a:cs typeface="Times New Roman" panose="02020603050405020304" pitchFamily="18" charset="0"/>
              </a:rPr>
              <a:t>explain </a:t>
            </a:r>
            <a:r>
              <a:rPr lang="en-US" altLang="en-US" sz="2000" dirty="0">
                <a:solidFill>
                  <a:srgbClr val="C00000"/>
                </a:solidFill>
                <a:cs typeface="Times New Roman" panose="02020603050405020304" pitchFamily="18" charset="0"/>
              </a:rPr>
              <a:t>it with </a:t>
            </a:r>
            <a:r>
              <a:rPr lang="en-US" altLang="en-US" sz="2000" dirty="0" smtClean="0">
                <a:solidFill>
                  <a:srgbClr val="C00000"/>
                </a:solidFill>
                <a:cs typeface="Times New Roman" panose="02020603050405020304" pitchFamily="18" charset="0"/>
              </a:rPr>
              <a:t>various </a:t>
            </a:r>
            <a:r>
              <a:rPr lang="en-US" altLang="en-US" sz="2000" dirty="0">
                <a:solidFill>
                  <a:srgbClr val="C00000"/>
                </a:solidFill>
                <a:cs typeface="Times New Roman" panose="02020603050405020304" pitchFamily="18" charset="0"/>
              </a:rPr>
              <a:t>of </a:t>
            </a:r>
            <a:r>
              <a:rPr lang="en-US" altLang="en-US" sz="2000" dirty="0" smtClean="0">
                <a:solidFill>
                  <a:srgbClr val="C00000"/>
                </a:solidFill>
                <a:cs typeface="Times New Roman" panose="02020603050405020304" pitchFamily="18" charset="0"/>
              </a:rPr>
              <a:t>examples</a:t>
            </a:r>
          </a:p>
          <a:p>
            <a:pPr marL="342900" indent="-342900">
              <a:lnSpc>
                <a:spcPct val="200000"/>
              </a:lnSpc>
              <a:buFont typeface="Wingdings" panose="05000000000000000000" pitchFamily="2" charset="2"/>
              <a:buChar char="Ø"/>
            </a:pPr>
            <a:r>
              <a:rPr lang="en-US" altLang="en-US" sz="2000" dirty="0" smtClean="0">
                <a:solidFill>
                  <a:srgbClr val="C00000"/>
                </a:solidFill>
                <a:cs typeface="Times New Roman" panose="02020603050405020304" pitchFamily="18" charset="0"/>
              </a:rPr>
              <a:t>To learn about the relationship between uniform circular motion and </a:t>
            </a:r>
            <a:r>
              <a:rPr lang="en-US" altLang="en-US" sz="2000" dirty="0" err="1" smtClean="0">
                <a:solidFill>
                  <a:srgbClr val="C00000"/>
                </a:solidFill>
                <a:cs typeface="Times New Roman" panose="02020603050405020304" pitchFamily="18" charset="0"/>
              </a:rPr>
              <a:t>SHM</a:t>
            </a:r>
            <a:r>
              <a:rPr lang="en-US" altLang="en-US" sz="2000" dirty="0" smtClean="0">
                <a:solidFill>
                  <a:srgbClr val="C00000"/>
                </a:solidFill>
                <a:cs typeface="Times New Roman" panose="02020603050405020304" pitchFamily="18" charset="0"/>
              </a:rPr>
              <a:t>.</a:t>
            </a:r>
            <a:endParaRPr lang="en-US" altLang="en-US" sz="2000" dirty="0">
              <a:solidFill>
                <a:srgbClr val="C00000"/>
              </a:solidFill>
              <a:cs typeface="Times New Roman" panose="02020603050405020304" pitchFamily="18" charset="0"/>
            </a:endParaRPr>
          </a:p>
          <a:p>
            <a:pPr marL="342900" indent="-342900">
              <a:lnSpc>
                <a:spcPct val="200000"/>
              </a:lnSpc>
              <a:buFont typeface="Wingdings" panose="05000000000000000000" pitchFamily="2" charset="2"/>
              <a:buChar char="Ø"/>
            </a:pPr>
            <a:r>
              <a:rPr lang="en-US" altLang="en-US" sz="2000" dirty="0" smtClean="0">
                <a:solidFill>
                  <a:srgbClr val="C00000"/>
                </a:solidFill>
                <a:cs typeface="Times New Roman" panose="02020603050405020304" pitchFamily="18" charset="0"/>
              </a:rPr>
              <a:t>To analyze </a:t>
            </a:r>
            <a:r>
              <a:rPr lang="en-US" altLang="en-US" sz="2000" dirty="0" err="1">
                <a:solidFill>
                  <a:srgbClr val="C00000"/>
                </a:solidFill>
                <a:cs typeface="Times New Roman" panose="02020603050405020304" pitchFamily="18" charset="0"/>
              </a:rPr>
              <a:t>SHM</a:t>
            </a:r>
            <a:r>
              <a:rPr lang="en-US" altLang="en-US" sz="2000" dirty="0">
                <a:solidFill>
                  <a:srgbClr val="C00000"/>
                </a:solidFill>
                <a:cs typeface="Times New Roman" panose="02020603050405020304" pitchFamily="18" charset="0"/>
              </a:rPr>
              <a:t> in terms of potential </a:t>
            </a:r>
            <a:r>
              <a:rPr lang="en-US" altLang="en-US" sz="2000" dirty="0" smtClean="0">
                <a:solidFill>
                  <a:srgbClr val="C00000"/>
                </a:solidFill>
                <a:cs typeface="Times New Roman" panose="02020603050405020304" pitchFamily="18" charset="0"/>
              </a:rPr>
              <a:t>energy and </a:t>
            </a:r>
            <a:r>
              <a:rPr lang="en-US" altLang="en-US" sz="2000" dirty="0">
                <a:solidFill>
                  <a:srgbClr val="C00000"/>
                </a:solidFill>
                <a:cs typeface="Times New Roman" panose="02020603050405020304" pitchFamily="18" charset="0"/>
              </a:rPr>
              <a:t>kinetic energy </a:t>
            </a:r>
          </a:p>
          <a:p>
            <a:pPr marL="342900" indent="-342900">
              <a:lnSpc>
                <a:spcPct val="200000"/>
              </a:lnSpc>
              <a:buFont typeface="Wingdings" panose="05000000000000000000" pitchFamily="2" charset="2"/>
              <a:buChar char="Ø"/>
            </a:pPr>
            <a:r>
              <a:rPr lang="en-US" altLang="en-US" sz="2000" dirty="0" smtClean="0">
                <a:solidFill>
                  <a:srgbClr val="C00000"/>
                </a:solidFill>
                <a:cs typeface="Times New Roman" panose="02020603050405020304" pitchFamily="18" charset="0"/>
              </a:rPr>
              <a:t>To describe </a:t>
            </a:r>
            <a:r>
              <a:rPr lang="en-US" altLang="en-US" sz="2000" dirty="0">
                <a:solidFill>
                  <a:srgbClr val="C00000"/>
                </a:solidFill>
                <a:cs typeface="Times New Roman" panose="02020603050405020304" pitchFamily="18" charset="0"/>
              </a:rPr>
              <a:t>effects of damping, forced vibrations and </a:t>
            </a:r>
            <a:r>
              <a:rPr lang="en-US" altLang="en-US" sz="2000" dirty="0" smtClean="0">
                <a:solidFill>
                  <a:srgbClr val="C00000"/>
                </a:solidFill>
                <a:cs typeface="Times New Roman" panose="02020603050405020304" pitchFamily="18" charset="0"/>
              </a:rPr>
              <a:t>resonance</a:t>
            </a:r>
          </a:p>
          <a:p>
            <a:pPr marL="342900" indent="-342900">
              <a:lnSpc>
                <a:spcPct val="200000"/>
              </a:lnSpc>
              <a:buFont typeface="Wingdings" panose="05000000000000000000" pitchFamily="2" charset="2"/>
              <a:buChar char="Ø"/>
            </a:pPr>
            <a:r>
              <a:rPr lang="en-US" altLang="en-US" sz="2000" dirty="0" smtClean="0">
                <a:solidFill>
                  <a:srgbClr val="C00000"/>
                </a:solidFill>
                <a:cs typeface="Times New Roman" panose="02020603050405020304" pitchFamily="18" charset="0"/>
              </a:rPr>
              <a:t>To solve </a:t>
            </a:r>
            <a:r>
              <a:rPr lang="en-US" altLang="en-US" sz="2000" dirty="0">
                <a:solidFill>
                  <a:srgbClr val="C00000"/>
                </a:solidFill>
                <a:cs typeface="Times New Roman" panose="02020603050405020304" pitchFamily="18" charset="0"/>
              </a:rPr>
              <a:t>quantitative problems involving </a:t>
            </a:r>
            <a:r>
              <a:rPr lang="en-US" altLang="en-US" sz="2000" dirty="0" err="1">
                <a:solidFill>
                  <a:srgbClr val="C00000"/>
                </a:solidFill>
                <a:cs typeface="Times New Roman" panose="02020603050405020304" pitchFamily="18" charset="0"/>
              </a:rPr>
              <a:t>SHM</a:t>
            </a:r>
            <a:r>
              <a:rPr lang="en-US" altLang="en-US" sz="2000" dirty="0">
                <a:solidFill>
                  <a:srgbClr val="C00000"/>
                </a:solidFill>
                <a:cs typeface="Times New Roman" panose="02020603050405020304" pitchFamily="18" charset="0"/>
              </a:rPr>
              <a:t> </a:t>
            </a:r>
          </a:p>
        </p:txBody>
      </p:sp>
    </p:spTree>
    <p:extLst>
      <p:ext uri="{BB962C8B-B14F-4D97-AF65-F5344CB8AC3E}">
        <p14:creationId xmlns:p14="http://schemas.microsoft.com/office/powerpoint/2010/main" val="384126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38150" y="243840"/>
            <a:ext cx="7886700" cy="997269"/>
          </a:xfrm>
        </p:spPr>
        <p:txBody>
          <a:bodyPr>
            <a:normAutofit/>
          </a:bodyPr>
          <a:lstStyle/>
          <a:p>
            <a:r>
              <a:rPr lang="en-US" sz="3600" b="1" dirty="0" smtClean="0">
                <a:solidFill>
                  <a:schemeClr val="accent1">
                    <a:lumMod val="75000"/>
                  </a:schemeClr>
                </a:solidFill>
                <a:latin typeface="Times New Roman" panose="02020603050405020304" pitchFamily="18" charset="0"/>
                <a:cs typeface="Times New Roman" panose="02020603050405020304" pitchFamily="18" charset="0"/>
              </a:rPr>
              <a:t>Numerical problems on </a:t>
            </a:r>
            <a:r>
              <a:rPr lang="en-US" sz="3600" b="1" dirty="0" err="1" smtClean="0">
                <a:solidFill>
                  <a:schemeClr val="accent1">
                    <a:lumMod val="75000"/>
                  </a:schemeClr>
                </a:solidFill>
                <a:latin typeface="Times New Roman" panose="02020603050405020304" pitchFamily="18" charset="0"/>
                <a:cs typeface="Times New Roman" panose="02020603050405020304" pitchFamily="18" charset="0"/>
              </a:rPr>
              <a:t>SHM</a:t>
            </a:r>
            <a:endParaRPr lang="en-IN" sz="36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2136872" y="2348880"/>
            <a:ext cx="4870255" cy="646331"/>
          </a:xfrm>
          <a:prstGeom prst="rect">
            <a:avLst/>
          </a:prstGeom>
          <a:noFill/>
        </p:spPr>
        <p:txBody>
          <a:bodyPr wrap="square" rtlCol="0">
            <a:spAutoFit/>
          </a:bodyPr>
          <a:lstStyle/>
          <a:p>
            <a:r>
              <a:rPr lang="en-IN" dirty="0" smtClean="0"/>
              <a:t>A separate problem set is available along with this video lecture.</a:t>
            </a:r>
            <a:endParaRPr lang="en-IN" dirty="0"/>
          </a:p>
        </p:txBody>
      </p:sp>
    </p:spTree>
    <p:extLst>
      <p:ext uri="{BB962C8B-B14F-4D97-AF65-F5344CB8AC3E}">
        <p14:creationId xmlns:p14="http://schemas.microsoft.com/office/powerpoint/2010/main" val="15216344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347784" y="2570205"/>
            <a:ext cx="4876800" cy="1622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t>Thank You</a:t>
            </a:r>
            <a:endParaRPr lang="en-IN" sz="4800" dirty="0"/>
          </a:p>
        </p:txBody>
      </p:sp>
    </p:spTree>
    <p:extLst>
      <p:ext uri="{BB962C8B-B14F-4D97-AF65-F5344CB8AC3E}">
        <p14:creationId xmlns:p14="http://schemas.microsoft.com/office/powerpoint/2010/main" val="758114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
          <p:cNvSpPr txBox="1">
            <a:spLocks noChangeArrowheads="1"/>
          </p:cNvSpPr>
          <p:nvPr/>
        </p:nvSpPr>
        <p:spPr bwMode="auto">
          <a:xfrm>
            <a:off x="437078" y="390054"/>
            <a:ext cx="7632700" cy="614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9pPr>
          </a:lstStyle>
          <a:p>
            <a:pPr>
              <a:buClrTx/>
              <a:buFontTx/>
              <a:buNone/>
            </a:pPr>
            <a:r>
              <a:rPr lang="en-US" altLang="en-US" sz="3600" b="1" dirty="0" smtClean="0">
                <a:solidFill>
                  <a:srgbClr val="C00000"/>
                </a:solidFill>
                <a:cs typeface="Times New Roman" panose="02020603050405020304" pitchFamily="18" charset="0"/>
              </a:rPr>
              <a:t>Challenges of teaching</a:t>
            </a:r>
            <a:endParaRPr lang="en-US" altLang="en-US" sz="3600" b="1" dirty="0">
              <a:solidFill>
                <a:srgbClr val="C00000"/>
              </a:solidFill>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 name="Text Box 2"/>
              <p:cNvSpPr txBox="1">
                <a:spLocks noChangeArrowheads="1"/>
              </p:cNvSpPr>
              <p:nvPr/>
            </p:nvSpPr>
            <p:spPr bwMode="auto">
              <a:xfrm>
                <a:off x="374136" y="1502936"/>
                <a:ext cx="8473302" cy="4790771"/>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round/>
                    <a:headEnd/>
                    <a:tailEnd/>
                  </a14:hiddenLine>
                </a:ext>
                <a:ext uri="{AF507438-7753-43E0-B8FC-AC1667EBCBE1}">
                  <a14:hiddenEffects>
                    <a:effectLst>
                      <a:outerShdw dist="35921" dir="2700000" algn="ctr" rotWithShape="0">
                        <a:srgbClr val="808080"/>
                      </a:outerShdw>
                    </a:effectLst>
                  </a14:hiddenEffects>
                </a:ext>
              </a:extLst>
            </p:spPr>
            <p:txBody>
              <a:bodyPr lIns="0" tIns="0" rIns="0" bIns="0"/>
              <a:lstStyle>
                <a:lvl1pPr marL="457200" indent="-454025">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sz="2400">
                    <a:solidFill>
                      <a:schemeClr val="bg1"/>
                    </a:solidFill>
                    <a:latin typeface="Times New Roman" panose="02020603050405020304" pitchFamily="18" charset="0"/>
                    <a:ea typeface="SimSun" panose="02010600030101010101" pitchFamily="2" charset="-122"/>
                  </a:defRPr>
                </a:lvl1pPr>
                <a:lvl2pP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sz="2400">
                    <a:solidFill>
                      <a:schemeClr val="bg1"/>
                    </a:solidFill>
                    <a:latin typeface="Times New Roman" panose="02020603050405020304" pitchFamily="18" charset="0"/>
                    <a:ea typeface="SimSun" panose="02010600030101010101" pitchFamily="2" charset="-122"/>
                  </a:defRPr>
                </a:lvl2pPr>
                <a:lvl3pP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sz="2400">
                    <a:solidFill>
                      <a:schemeClr val="bg1"/>
                    </a:solidFill>
                    <a:latin typeface="Times New Roman" panose="02020603050405020304" pitchFamily="18" charset="0"/>
                    <a:ea typeface="SimSun" panose="02010600030101010101" pitchFamily="2" charset="-122"/>
                  </a:defRPr>
                </a:lvl3pPr>
                <a:lvl4pP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sz="2400">
                    <a:solidFill>
                      <a:schemeClr val="bg1"/>
                    </a:solidFill>
                    <a:latin typeface="Times New Roman" panose="02020603050405020304" pitchFamily="18" charset="0"/>
                    <a:ea typeface="SimSun" panose="02010600030101010101" pitchFamily="2" charset="-122"/>
                  </a:defRPr>
                </a:lvl4pPr>
                <a:lvl5pPr>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sz="2400">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sz="2400">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sz="2400">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sz="2400">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defRPr sz="2400">
                    <a:solidFill>
                      <a:schemeClr val="bg1"/>
                    </a:solidFill>
                    <a:latin typeface="Times New Roman" panose="02020603050405020304" pitchFamily="18" charset="0"/>
                    <a:ea typeface="SimSun" panose="02010600030101010101" pitchFamily="2" charset="-122"/>
                  </a:defRPr>
                </a:lvl9pPr>
              </a:lstStyle>
              <a:p>
                <a:pPr marL="460375" indent="-457200" algn="just">
                  <a:lnSpc>
                    <a:spcPct val="130000"/>
                  </a:lnSpc>
                  <a:buClrTx/>
                  <a:buFontTx/>
                  <a:buAutoNum type="arabicPeriod"/>
                </a:pPr>
                <a:r>
                  <a:rPr lang="en-US" altLang="en-US" dirty="0" smtClean="0">
                    <a:solidFill>
                      <a:srgbClr val="000000"/>
                    </a:solidFill>
                    <a:cs typeface="Times New Roman" panose="02020603050405020304" pitchFamily="18" charset="0"/>
                  </a:rPr>
                  <a:t>Students should have preliminary knowledge on radians, trigonometric functions and </a:t>
                </a:r>
                <a:r>
                  <a:rPr lang="en-US" altLang="en-US" dirty="0">
                    <a:solidFill>
                      <a:srgbClr val="000000"/>
                    </a:solidFill>
                    <a:cs typeface="Times New Roman" panose="02020603050405020304" pitchFamily="18" charset="0"/>
                  </a:rPr>
                  <a:t>the small angle approximation </a:t>
                </a:r>
                <a14:m>
                  <m:oMath xmlns:m="http://schemas.openxmlformats.org/officeDocument/2006/math">
                    <m:func>
                      <m:funcPr>
                        <m:ctrlPr>
                          <a:rPr lang="en-US" altLang="en-US" i="1" smtClean="0">
                            <a:solidFill>
                              <a:srgbClr val="000000"/>
                            </a:solidFill>
                            <a:latin typeface="Cambria Math" panose="02040503050406030204" pitchFamily="18" charset="0"/>
                          </a:rPr>
                        </m:ctrlPr>
                      </m:funcPr>
                      <m:fName>
                        <m:r>
                          <m:rPr>
                            <m:sty m:val="p"/>
                          </m:rPr>
                          <a:rPr lang="en-US" altLang="en-US" i="0" smtClean="0">
                            <a:solidFill>
                              <a:srgbClr val="000000"/>
                            </a:solidFill>
                            <a:latin typeface="Cambria Math" panose="02040503050406030204" pitchFamily="18" charset="0"/>
                          </a:rPr>
                          <m:t>sin</m:t>
                        </m:r>
                      </m:fName>
                      <m:e>
                        <m:r>
                          <a:rPr lang="en-US" altLang="en-US" i="1" smtClean="0">
                            <a:solidFill>
                              <a:srgbClr val="000000"/>
                            </a:solidFill>
                            <a:latin typeface="Cambria Math" panose="02040503050406030204" pitchFamily="18" charset="0"/>
                            <a:ea typeface="Cambria Math" panose="02040503050406030204" pitchFamily="18" charset="0"/>
                          </a:rPr>
                          <m:t>𝜃</m:t>
                        </m:r>
                      </m:e>
                    </m:func>
                    <m:r>
                      <a:rPr lang="en-US" altLang="en-US" i="1" smtClean="0">
                        <a:solidFill>
                          <a:srgbClr val="000000"/>
                        </a:solidFill>
                        <a:latin typeface="Cambria Math" panose="02040503050406030204" pitchFamily="18" charset="0"/>
                        <a:ea typeface="Cambria Math" panose="02040503050406030204" pitchFamily="18" charset="0"/>
                      </a:rPr>
                      <m:t>≅</m:t>
                    </m:r>
                    <m:r>
                      <a:rPr lang="en-US" altLang="en-US" i="1" smtClean="0">
                        <a:solidFill>
                          <a:srgbClr val="000000"/>
                        </a:solidFill>
                        <a:latin typeface="Cambria Math" panose="02040503050406030204" pitchFamily="18" charset="0"/>
                        <a:ea typeface="Cambria Math" panose="02040503050406030204" pitchFamily="18" charset="0"/>
                      </a:rPr>
                      <m:t>𝜃</m:t>
                    </m:r>
                  </m:oMath>
                </a14:m>
                <a:r>
                  <a:rPr lang="en-US" altLang="en-US" dirty="0" smtClean="0">
                    <a:solidFill>
                      <a:srgbClr val="000000"/>
                    </a:solidFill>
                    <a:cs typeface="Times New Roman" panose="02020603050405020304" pitchFamily="18" charset="0"/>
                  </a:rPr>
                  <a:t>.</a:t>
                </a:r>
              </a:p>
              <a:p>
                <a:pPr marL="460375" indent="-457200" algn="just">
                  <a:lnSpc>
                    <a:spcPct val="130000"/>
                  </a:lnSpc>
                  <a:buClrTx/>
                  <a:buFontTx/>
                  <a:buAutoNum type="arabicPeriod"/>
                </a:pPr>
                <a:endParaRPr lang="en-US" altLang="en-US" dirty="0" smtClean="0">
                  <a:solidFill>
                    <a:srgbClr val="000000"/>
                  </a:solidFill>
                  <a:cs typeface="Times New Roman" panose="02020603050405020304" pitchFamily="18" charset="0"/>
                </a:endParaRPr>
              </a:p>
              <a:p>
                <a:pPr marL="460375" indent="-457200" algn="just">
                  <a:lnSpc>
                    <a:spcPct val="130000"/>
                  </a:lnSpc>
                  <a:buClrTx/>
                  <a:buFontTx/>
                  <a:buAutoNum type="arabicPeriod"/>
                </a:pPr>
                <a:r>
                  <a:rPr lang="en-US" altLang="en-US" dirty="0" smtClean="0">
                    <a:solidFill>
                      <a:srgbClr val="000000"/>
                    </a:solidFill>
                    <a:cs typeface="Times New Roman" panose="02020603050405020304" pitchFamily="18" charset="0"/>
                  </a:rPr>
                  <a:t>Students must learn to Link </a:t>
                </a:r>
                <a:r>
                  <a:rPr lang="en-US" altLang="en-US" dirty="0">
                    <a:solidFill>
                      <a:srgbClr val="000000"/>
                    </a:solidFill>
                    <a:cs typeface="Times New Roman" panose="02020603050405020304" pitchFamily="18" charset="0"/>
                  </a:rPr>
                  <a:t>the kinematic description </a:t>
                </a:r>
                <a:r>
                  <a:rPr lang="en-US" altLang="en-US" dirty="0" smtClean="0">
                    <a:solidFill>
                      <a:srgbClr val="000000"/>
                    </a:solidFill>
                    <a:cs typeface="Times New Roman" panose="02020603050405020304" pitchFamily="18" charset="0"/>
                  </a:rPr>
                  <a:t>of </a:t>
                </a:r>
                <a:r>
                  <a:rPr lang="en-US" altLang="en-US" dirty="0" err="1">
                    <a:solidFill>
                      <a:srgbClr val="000000"/>
                    </a:solidFill>
                    <a:cs typeface="Times New Roman" panose="02020603050405020304" pitchFamily="18" charset="0"/>
                  </a:rPr>
                  <a:t>SHM</a:t>
                </a:r>
                <a:r>
                  <a:rPr lang="en-US" altLang="en-US" dirty="0">
                    <a:solidFill>
                      <a:srgbClr val="000000"/>
                    </a:solidFill>
                    <a:cs typeface="Times New Roman" panose="02020603050405020304" pitchFamily="18" charset="0"/>
                  </a:rPr>
                  <a:t> with an understanding of how the </a:t>
                </a:r>
                <a:r>
                  <a:rPr lang="en-US" altLang="en-US" dirty="0" smtClean="0">
                    <a:solidFill>
                      <a:srgbClr val="000000"/>
                    </a:solidFill>
                    <a:cs typeface="Times New Roman" panose="02020603050405020304" pitchFamily="18" charset="0"/>
                  </a:rPr>
                  <a:t>force changes.</a:t>
                </a:r>
              </a:p>
              <a:p>
                <a:pPr marL="460375" indent="-457200" algn="just">
                  <a:lnSpc>
                    <a:spcPct val="130000"/>
                  </a:lnSpc>
                  <a:buClrTx/>
                  <a:buFontTx/>
                  <a:buAutoNum type="arabicPeriod"/>
                </a:pPr>
                <a:endParaRPr lang="en-US" altLang="en-US" dirty="0" smtClean="0">
                  <a:solidFill>
                    <a:srgbClr val="000000"/>
                  </a:solidFill>
                  <a:cs typeface="Times New Roman" panose="02020603050405020304" pitchFamily="18" charset="0"/>
                </a:endParaRPr>
              </a:p>
              <a:p>
                <a:pPr marL="460375" indent="-457200" algn="just">
                  <a:lnSpc>
                    <a:spcPct val="130000"/>
                  </a:lnSpc>
                  <a:buClrTx/>
                  <a:buFontTx/>
                  <a:buAutoNum type="arabicPeriod"/>
                </a:pPr>
                <a:r>
                  <a:rPr lang="en-US" altLang="en-US" dirty="0" smtClean="0">
                    <a:solidFill>
                      <a:srgbClr val="000000"/>
                    </a:solidFill>
                    <a:cs typeface="Times New Roman" panose="02020603050405020304" pitchFamily="18" charset="0"/>
                  </a:rPr>
                  <a:t>Students should have good knowledge on the Differentiations of trigonometric </a:t>
                </a:r>
                <a:r>
                  <a:rPr lang="en-US" altLang="en-US" dirty="0">
                    <a:solidFill>
                      <a:srgbClr val="000000"/>
                    </a:solidFill>
                    <a:cs typeface="Times New Roman" panose="02020603050405020304" pitchFamily="18" charset="0"/>
                  </a:rPr>
                  <a:t>functions.</a:t>
                </a:r>
              </a:p>
            </p:txBody>
          </p:sp>
        </mc:Choice>
        <mc:Fallback xmlns="">
          <p:sp>
            <p:nvSpPr>
              <p:cNvPr id="5" name="Text Box 2"/>
              <p:cNvSpPr txBox="1">
                <a:spLocks noRot="1" noChangeAspect="1" noMove="1" noResize="1" noEditPoints="1" noAdjustHandles="1" noChangeArrowheads="1" noChangeShapeType="1" noTextEdit="1"/>
              </p:cNvSpPr>
              <p:nvPr/>
            </p:nvSpPr>
            <p:spPr bwMode="auto">
              <a:xfrm>
                <a:off x="374136" y="1502936"/>
                <a:ext cx="8473302" cy="4790771"/>
              </a:xfrm>
              <a:prstGeom prst="rect">
                <a:avLst/>
              </a:prstGeom>
              <a:blipFill rotWithShape="0">
                <a:blip r:embed="rId2"/>
                <a:stretch>
                  <a:fillRect l="-1942" t="-637" r="-2230"/>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IN">
                    <a:noFill/>
                  </a:rPr>
                  <a:t> </a:t>
                </a:r>
              </a:p>
            </p:txBody>
          </p:sp>
        </mc:Fallback>
      </mc:AlternateContent>
    </p:spTree>
    <p:extLst>
      <p:ext uri="{BB962C8B-B14F-4D97-AF65-F5344CB8AC3E}">
        <p14:creationId xmlns:p14="http://schemas.microsoft.com/office/powerpoint/2010/main" val="4092877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left)">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wipe(left)">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
          <p:cNvSpPr txBox="1">
            <a:spLocks noChangeArrowheads="1"/>
          </p:cNvSpPr>
          <p:nvPr/>
        </p:nvSpPr>
        <p:spPr bwMode="auto">
          <a:xfrm>
            <a:off x="684213" y="908050"/>
            <a:ext cx="7632700" cy="624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9pPr>
          </a:lstStyle>
          <a:p>
            <a:pPr>
              <a:buClrTx/>
              <a:buFontTx/>
              <a:buNone/>
            </a:pPr>
            <a:r>
              <a:rPr lang="en-US" altLang="en-US" sz="3600" b="1" dirty="0">
                <a:solidFill>
                  <a:schemeClr val="accent1">
                    <a:lumMod val="75000"/>
                  </a:schemeClr>
                </a:solidFill>
                <a:cs typeface="Times New Roman" panose="02020603050405020304" pitchFamily="18" charset="0"/>
              </a:rPr>
              <a:t>A brief </a:t>
            </a:r>
            <a:r>
              <a:rPr lang="en-US" altLang="en-US" sz="3600" b="1" dirty="0" smtClean="0">
                <a:solidFill>
                  <a:schemeClr val="accent1">
                    <a:lumMod val="75000"/>
                  </a:schemeClr>
                </a:solidFill>
                <a:cs typeface="Times New Roman" panose="02020603050405020304" pitchFamily="18" charset="0"/>
              </a:rPr>
              <a:t>history</a:t>
            </a:r>
            <a:endParaRPr lang="en-US" altLang="en-US" sz="3600" b="1" dirty="0">
              <a:solidFill>
                <a:schemeClr val="accent1">
                  <a:lumMod val="75000"/>
                </a:schemeClr>
              </a:solidFill>
              <a:cs typeface="Times New Roman" panose="02020603050405020304" pitchFamily="18" charset="0"/>
            </a:endParaRPr>
          </a:p>
        </p:txBody>
      </p:sp>
      <p:sp>
        <p:nvSpPr>
          <p:cNvPr id="5" name="Text Box 2"/>
          <p:cNvSpPr txBox="1">
            <a:spLocks noChangeArrowheads="1"/>
          </p:cNvSpPr>
          <p:nvPr/>
        </p:nvSpPr>
        <p:spPr bwMode="auto">
          <a:xfrm>
            <a:off x="719138" y="1700213"/>
            <a:ext cx="7597775" cy="468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342900" indent="-339725">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chemeClr val="bg1"/>
                </a:solidFill>
                <a:latin typeface="Times New Roman" panose="02020603050405020304" pitchFamily="18" charset="0"/>
                <a:ea typeface="SimSun" panose="02010600030101010101" pitchFamily="2" charset="-122"/>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chemeClr val="bg1"/>
                </a:solidFill>
                <a:latin typeface="Times New Roman" panose="02020603050405020304" pitchFamily="18" charset="0"/>
                <a:ea typeface="SimSun" panose="02010600030101010101" pitchFamily="2"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chemeClr val="bg1"/>
                </a:solidFill>
                <a:latin typeface="Times New Roman" panose="02020603050405020304" pitchFamily="18" charset="0"/>
                <a:ea typeface="SimSun" panose="02010600030101010101" pitchFamily="2"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chemeClr val="bg1"/>
                </a:solidFill>
                <a:latin typeface="Times New Roman" panose="02020603050405020304" pitchFamily="18" charset="0"/>
                <a:ea typeface="SimSun" panose="02010600030101010101" pitchFamily="2"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chemeClr val="bg1"/>
                </a:solidFill>
                <a:latin typeface="Times New Roman" panose="02020603050405020304" pitchFamily="18" charset="0"/>
                <a:ea typeface="SimSun" panose="02010600030101010101" pitchFamily="2" charset="-122"/>
              </a:defRPr>
            </a:lvl9pPr>
          </a:lstStyle>
          <a:p>
            <a:pPr marL="346075" indent="-342900">
              <a:lnSpc>
                <a:spcPct val="130000"/>
              </a:lnSpc>
              <a:buClrTx/>
              <a:buFont typeface="Arial" panose="020B0604020202020204" pitchFamily="34" charset="0"/>
              <a:buChar char="•"/>
            </a:pPr>
            <a:r>
              <a:rPr lang="en-US" altLang="en-US" sz="2000" dirty="0" smtClean="0">
                <a:solidFill>
                  <a:srgbClr val="000000"/>
                </a:solidFill>
                <a:cs typeface="Times New Roman" panose="02020603050405020304" pitchFamily="18" charset="0"/>
              </a:rPr>
              <a:t>It is considered that the Galileo’s pendulum experiments (1638, </a:t>
            </a:r>
            <a:r>
              <a:rPr lang="en-US" altLang="en-US" sz="2000" i="1" dirty="0" smtClean="0">
                <a:solidFill>
                  <a:srgbClr val="000000"/>
                </a:solidFill>
                <a:cs typeface="Times New Roman" panose="02020603050405020304" pitchFamily="18" charset="0"/>
              </a:rPr>
              <a:t>Two new sciences</a:t>
            </a:r>
            <a:r>
              <a:rPr lang="en-US" altLang="en-US" sz="2000" dirty="0" smtClean="0">
                <a:solidFill>
                  <a:srgbClr val="000000"/>
                </a:solidFill>
                <a:cs typeface="Times New Roman" panose="02020603050405020304" pitchFamily="18" charset="0"/>
              </a:rPr>
              <a:t>) is the starting of study </a:t>
            </a:r>
            <a:r>
              <a:rPr lang="en-US" altLang="en-US" sz="2000" dirty="0">
                <a:solidFill>
                  <a:srgbClr val="000000"/>
                </a:solidFill>
                <a:cs typeface="Times New Roman" panose="02020603050405020304" pitchFamily="18" charset="0"/>
              </a:rPr>
              <a:t>of </a:t>
            </a:r>
            <a:r>
              <a:rPr lang="en-US" altLang="en-US" sz="2000" dirty="0" err="1" smtClean="0">
                <a:solidFill>
                  <a:srgbClr val="000000"/>
                </a:solidFill>
                <a:cs typeface="Times New Roman" panose="02020603050405020304" pitchFamily="18" charset="0"/>
              </a:rPr>
              <a:t>SHM</a:t>
            </a:r>
            <a:r>
              <a:rPr lang="en-US" altLang="en-US" sz="2000" dirty="0" smtClean="0">
                <a:solidFill>
                  <a:srgbClr val="000000"/>
                </a:solidFill>
                <a:cs typeface="Times New Roman" panose="02020603050405020304" pitchFamily="18" charset="0"/>
              </a:rPr>
              <a:t>.</a:t>
            </a:r>
            <a:r>
              <a:rPr lang="en-US" altLang="en-US" sz="2000" i="1" dirty="0" smtClean="0">
                <a:solidFill>
                  <a:srgbClr val="000000"/>
                </a:solidFill>
                <a:cs typeface="Times New Roman" panose="02020603050405020304" pitchFamily="18" charset="0"/>
              </a:rPr>
              <a:t> </a:t>
            </a:r>
            <a:endParaRPr lang="en-US" altLang="en-US" sz="2000" i="1" dirty="0">
              <a:solidFill>
                <a:srgbClr val="000000"/>
              </a:solidFill>
              <a:cs typeface="Times New Roman" panose="02020603050405020304" pitchFamily="18" charset="0"/>
            </a:endParaRPr>
          </a:p>
          <a:p>
            <a:pPr marL="346075" indent="-342900">
              <a:lnSpc>
                <a:spcPct val="130000"/>
              </a:lnSpc>
              <a:buClrTx/>
              <a:buFont typeface="Arial" panose="020B0604020202020204" pitchFamily="34" charset="0"/>
              <a:buChar char="•"/>
            </a:pPr>
            <a:r>
              <a:rPr lang="en-US" altLang="en-US" sz="2000" dirty="0" smtClean="0">
                <a:solidFill>
                  <a:srgbClr val="000000"/>
                </a:solidFill>
                <a:cs typeface="Times New Roman" panose="02020603050405020304" pitchFamily="18" charset="0"/>
              </a:rPr>
              <a:t>Huygens</a:t>
            </a:r>
            <a:r>
              <a:rPr lang="en-US" altLang="en-US" sz="2000" dirty="0">
                <a:solidFill>
                  <a:srgbClr val="000000"/>
                </a:solidFill>
                <a:cs typeface="Times New Roman" panose="02020603050405020304" pitchFamily="18" charset="0"/>
              </a:rPr>
              <a:t>, Newton &amp; others </a:t>
            </a:r>
            <a:r>
              <a:rPr lang="en-US" altLang="en-US" sz="2000" dirty="0" smtClean="0">
                <a:solidFill>
                  <a:srgbClr val="000000"/>
                </a:solidFill>
                <a:cs typeface="Times New Roman" panose="02020603050405020304" pitchFamily="18" charset="0"/>
              </a:rPr>
              <a:t>were further developed the analyses</a:t>
            </a:r>
            <a:r>
              <a:rPr lang="en-US" altLang="en-US" sz="2000" dirty="0">
                <a:solidFill>
                  <a:srgbClr val="000000"/>
                </a:solidFill>
                <a:cs typeface="Times New Roman" panose="02020603050405020304" pitchFamily="18" charset="0"/>
              </a:rPr>
              <a:t>.</a:t>
            </a:r>
          </a:p>
          <a:p>
            <a:pPr>
              <a:lnSpc>
                <a:spcPct val="130000"/>
              </a:lnSpc>
              <a:buClrTx/>
              <a:buFontTx/>
              <a:buNone/>
            </a:pPr>
            <a:endParaRPr lang="en-US" altLang="en-US" sz="800" dirty="0">
              <a:solidFill>
                <a:srgbClr val="000000"/>
              </a:solidFill>
              <a:cs typeface="Times New Roman" panose="02020603050405020304" pitchFamily="18" charset="0"/>
            </a:endParaRPr>
          </a:p>
          <a:p>
            <a:pPr>
              <a:lnSpc>
                <a:spcPct val="130000"/>
              </a:lnSpc>
              <a:buFont typeface="Arial" panose="020B0604020202020204" pitchFamily="34" charset="0"/>
              <a:buChar char="•"/>
            </a:pPr>
            <a:r>
              <a:rPr lang="en-US" altLang="en-US" dirty="0">
                <a:solidFill>
                  <a:srgbClr val="000000"/>
                </a:solidFill>
                <a:cs typeface="Times New Roman" panose="02020603050405020304" pitchFamily="18" charset="0"/>
              </a:rPr>
              <a:t>pendulum </a:t>
            </a:r>
            <a:r>
              <a:rPr lang="en-US" altLang="en-US" sz="2000" dirty="0">
                <a:solidFill>
                  <a:srgbClr val="000000"/>
                </a:solidFill>
                <a:cs typeface="Times New Roman" panose="02020603050405020304" pitchFamily="18" charset="0"/>
              </a:rPr>
              <a:t>– clocks, seismometers</a:t>
            </a:r>
          </a:p>
          <a:p>
            <a:pPr>
              <a:lnSpc>
                <a:spcPct val="160000"/>
              </a:lnSpc>
              <a:buFont typeface="Arial" panose="020B0604020202020204" pitchFamily="34" charset="0"/>
              <a:buChar char="•"/>
            </a:pPr>
            <a:r>
              <a:rPr lang="en-US" altLang="en-US" dirty="0">
                <a:solidFill>
                  <a:srgbClr val="000000"/>
                </a:solidFill>
                <a:cs typeface="Times New Roman" panose="02020603050405020304" pitchFamily="18" charset="0"/>
              </a:rPr>
              <a:t>ALL vibrations and waves </a:t>
            </a:r>
            <a:r>
              <a:rPr lang="en-US" altLang="en-US" sz="2000" dirty="0">
                <a:solidFill>
                  <a:srgbClr val="000000"/>
                </a:solidFill>
                <a:cs typeface="Times New Roman" panose="02020603050405020304" pitchFamily="18" charset="0"/>
              </a:rPr>
              <a:t>- sea waves, earthquakes, tides, orbits of planets and moons, water level in a toilet on a windy day, acoustics, AC circuits, electromagnetic waves, vibrations molecular and structural e.g. aircraft fuselage, musical instruments, bridges.</a:t>
            </a:r>
          </a:p>
        </p:txBody>
      </p:sp>
    </p:spTree>
    <p:extLst>
      <p:ext uri="{BB962C8B-B14F-4D97-AF65-F5344CB8AC3E}">
        <p14:creationId xmlns:p14="http://schemas.microsoft.com/office/powerpoint/2010/main" val="349588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
          <p:cNvSpPr txBox="1">
            <a:spLocks noChangeArrowheads="1"/>
          </p:cNvSpPr>
          <p:nvPr/>
        </p:nvSpPr>
        <p:spPr bwMode="auto">
          <a:xfrm>
            <a:off x="684213" y="854710"/>
            <a:ext cx="7632700" cy="624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ea typeface="SimSun" panose="02010600030101010101" pitchFamily="2" charset="-122"/>
              </a:defRPr>
            </a:lvl9pPr>
          </a:lstStyle>
          <a:p>
            <a:pPr>
              <a:buClrTx/>
              <a:buFontTx/>
              <a:buNone/>
            </a:pPr>
            <a:r>
              <a:rPr lang="en-US" altLang="en-US" sz="3600" b="1" dirty="0" smtClean="0">
                <a:solidFill>
                  <a:schemeClr val="accent1">
                    <a:lumMod val="75000"/>
                  </a:schemeClr>
                </a:solidFill>
                <a:cs typeface="Times New Roman" panose="02020603050405020304" pitchFamily="18" charset="0"/>
              </a:rPr>
              <a:t>Periodic Motion</a:t>
            </a:r>
            <a:endParaRPr lang="en-US" altLang="en-US" sz="3600" b="1" dirty="0">
              <a:solidFill>
                <a:schemeClr val="accent1">
                  <a:lumMod val="75000"/>
                </a:schemeClr>
              </a:solidFill>
              <a:cs typeface="Times New Roman" panose="02020603050405020304" pitchFamily="18" charset="0"/>
            </a:endParaRPr>
          </a:p>
        </p:txBody>
      </p:sp>
      <p:sp>
        <p:nvSpPr>
          <p:cNvPr id="5" name="TextBox 4"/>
          <p:cNvSpPr txBox="1"/>
          <p:nvPr/>
        </p:nvSpPr>
        <p:spPr>
          <a:xfrm>
            <a:off x="684213" y="1653540"/>
            <a:ext cx="7650480" cy="4708981"/>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If the motion of a system repeats itself after regular interval, then the Motion is called periodic motion. The regular interval is called period of the motion. </a:t>
            </a:r>
          </a:p>
          <a:p>
            <a:pPr>
              <a:lnSpc>
                <a:spcPct val="150000"/>
              </a:lnSpc>
            </a:pPr>
            <a:endParaRPr lang="en-US" sz="2000" dirty="0">
              <a:latin typeface="Times New Roman" panose="02020603050405020304" pitchFamily="18" charset="0"/>
              <a:cs typeface="Times New Roman" panose="02020603050405020304" pitchFamily="18" charset="0"/>
            </a:endParaRPr>
          </a:p>
          <a:p>
            <a:pPr marL="342900" indent="-342900">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Examples: Motion of celling fan, Motion of the arms of the clocks, motion of pendulum, rocking chair, bouncing ball, vibrating tuning fork, Motion of Planets or satellites in their orbits etc.</a:t>
            </a:r>
          </a:p>
          <a:p>
            <a:pPr>
              <a:lnSpc>
                <a:spcPct val="150000"/>
              </a:lnSpc>
            </a:pPr>
            <a:endParaRPr lang="en-US" sz="2000" dirty="0">
              <a:latin typeface="Times New Roman" panose="02020603050405020304" pitchFamily="18" charset="0"/>
              <a:cs typeface="Times New Roman" panose="02020603050405020304" pitchFamily="18" charset="0"/>
            </a:endParaRPr>
          </a:p>
          <a:p>
            <a:pPr marL="342900" indent="-342900">
              <a:lnSpc>
                <a:spcPct val="150000"/>
              </a:lnSpc>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If the motion is repeated after a regular interval of time then the period of the motion is called Time Period (T).</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5186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randombar(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randombar(horizontal)">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150" y="243840"/>
            <a:ext cx="7886700" cy="997269"/>
          </a:xfrm>
        </p:spPr>
        <p:txBody>
          <a:bodyPr>
            <a:normAutofit/>
          </a:bodyPr>
          <a:lstStyle/>
          <a:p>
            <a:r>
              <a:rPr lang="en-US" sz="3600" b="1" dirty="0" smtClean="0">
                <a:solidFill>
                  <a:schemeClr val="accent1">
                    <a:lumMod val="75000"/>
                  </a:schemeClr>
                </a:solidFill>
                <a:latin typeface="Times New Roman" panose="02020603050405020304" pitchFamily="18" charset="0"/>
                <a:cs typeface="Times New Roman" panose="02020603050405020304" pitchFamily="18" charset="0"/>
              </a:rPr>
              <a:t>Simple Harmonic Motion</a:t>
            </a:r>
            <a:endParaRPr lang="en-IN" sz="36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693420" y="1554480"/>
            <a:ext cx="7764780" cy="4093428"/>
          </a:xfrm>
          <a:prstGeom prst="rect">
            <a:avLst/>
          </a:prstGeom>
          <a:noFill/>
        </p:spPr>
        <p:txBody>
          <a:bodyPr wrap="square" rtlCol="0">
            <a:spAutoFit/>
          </a:bodyPr>
          <a:lstStyle/>
          <a:p>
            <a:pPr marL="342900" indent="-342900" algn="just">
              <a:buFont typeface="Wingdings" panose="05000000000000000000" pitchFamily="2" charset="2"/>
              <a:buChar char="ü"/>
            </a:pPr>
            <a:r>
              <a:rPr lang="en-IN" sz="2000" dirty="0" smtClean="0">
                <a:latin typeface="Times New Roman" panose="02020603050405020304" pitchFamily="18" charset="0"/>
                <a:cs typeface="Times New Roman" panose="02020603050405020304" pitchFamily="18" charset="0"/>
              </a:rPr>
              <a:t>The two </a:t>
            </a:r>
            <a:r>
              <a:rPr lang="en-IN" sz="2000" dirty="0">
                <a:latin typeface="Times New Roman" panose="02020603050405020304" pitchFamily="18" charset="0"/>
                <a:cs typeface="Times New Roman" panose="02020603050405020304" pitchFamily="18" charset="0"/>
              </a:rPr>
              <a:t>a</a:t>
            </a:r>
            <a:r>
              <a:rPr lang="en-IN" sz="2000" dirty="0" smtClean="0">
                <a:latin typeface="Times New Roman" panose="02020603050405020304" pitchFamily="18" charset="0"/>
                <a:cs typeface="Times New Roman" panose="02020603050405020304" pitchFamily="18" charset="0"/>
              </a:rPr>
              <a:t>nd fro periodic motion is called vibration or oscillation</a:t>
            </a:r>
          </a:p>
          <a:p>
            <a:pPr marL="342900" indent="-342900" algn="just">
              <a:buFont typeface="Wingdings" panose="05000000000000000000" pitchFamily="2" charset="2"/>
              <a:buChar char="ü"/>
            </a:pPr>
            <a:endParaRPr lang="en-IN"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ü"/>
            </a:pPr>
            <a:r>
              <a:rPr lang="en-IN" sz="2000" dirty="0" smtClean="0">
                <a:latin typeface="Times New Roman" panose="02020603050405020304" pitchFamily="18" charset="0"/>
                <a:cs typeface="Times New Roman" panose="02020603050405020304" pitchFamily="18" charset="0"/>
              </a:rPr>
              <a:t>In vibration or oscillation there is always an equilibrium position</a:t>
            </a:r>
          </a:p>
          <a:p>
            <a:pPr marL="342900" indent="-342900" algn="just">
              <a:buFont typeface="Wingdings" panose="05000000000000000000" pitchFamily="2" charset="2"/>
              <a:buChar char="ü"/>
            </a:pPr>
            <a:endParaRPr lang="en-IN"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ü"/>
            </a:pPr>
            <a:r>
              <a:rPr lang="en-IN" sz="2000" dirty="0" smtClean="0">
                <a:latin typeface="Times New Roman" panose="02020603050405020304" pitchFamily="18" charset="0"/>
                <a:cs typeface="Times New Roman" panose="02020603050405020304" pitchFamily="18" charset="0"/>
              </a:rPr>
              <a:t>The displacement of the vibrating or oscillating particle is measured from the equilibrium position.</a:t>
            </a:r>
          </a:p>
          <a:p>
            <a:pPr marL="342900" indent="-342900" algn="just">
              <a:buFont typeface="Wingdings" panose="05000000000000000000" pitchFamily="2" charset="2"/>
              <a:buChar char="ü"/>
            </a:pPr>
            <a:endParaRPr lang="en-IN"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ü"/>
            </a:pPr>
            <a:r>
              <a:rPr lang="en-IN" sz="2000" dirty="0" smtClean="0">
                <a:latin typeface="Times New Roman" panose="02020603050405020304" pitchFamily="18" charset="0"/>
                <a:cs typeface="Times New Roman" panose="02020603050405020304" pitchFamily="18" charset="0"/>
              </a:rPr>
              <a:t>If the acceleration of the vibrating or oscillating particle hence the force acting on it is proportional to the displacement and always directed towards equilibrium position then the motion is called ‘SIMPLE HARMONIC MOTION (</a:t>
            </a:r>
            <a:r>
              <a:rPr lang="en-IN" sz="2000" dirty="0" err="1" smtClean="0">
                <a:latin typeface="Times New Roman" panose="02020603050405020304" pitchFamily="18" charset="0"/>
                <a:cs typeface="Times New Roman" panose="02020603050405020304" pitchFamily="18" charset="0"/>
              </a:rPr>
              <a:t>SHM</a:t>
            </a:r>
            <a:r>
              <a:rPr lang="en-IN" sz="2000" dirty="0" smtClean="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ü"/>
            </a:pPr>
            <a:endParaRPr lang="en-IN"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ü"/>
            </a:pPr>
            <a:r>
              <a:rPr lang="en-IN" sz="2000" dirty="0" smtClean="0">
                <a:latin typeface="Times New Roman" panose="02020603050405020304" pitchFamily="18" charset="0"/>
                <a:cs typeface="Times New Roman" panose="02020603050405020304" pitchFamily="18" charset="0"/>
              </a:rPr>
              <a:t>All  </a:t>
            </a:r>
            <a:r>
              <a:rPr lang="en-IN" sz="2000" dirty="0" err="1" smtClean="0">
                <a:latin typeface="Times New Roman" panose="02020603050405020304" pitchFamily="18" charset="0"/>
                <a:cs typeface="Times New Roman" panose="02020603050405020304" pitchFamily="18" charset="0"/>
              </a:rPr>
              <a:t>SHM</a:t>
            </a:r>
            <a:r>
              <a:rPr lang="en-IN" sz="2000" dirty="0" smtClean="0">
                <a:latin typeface="Times New Roman" panose="02020603050405020304" pitchFamily="18" charset="0"/>
                <a:cs typeface="Times New Roman" panose="02020603050405020304" pitchFamily="18" charset="0"/>
              </a:rPr>
              <a:t> s are periodic but all periodic motions are not </a:t>
            </a:r>
            <a:r>
              <a:rPr lang="en-IN" sz="2000" dirty="0" err="1" smtClean="0">
                <a:latin typeface="Times New Roman" panose="02020603050405020304" pitchFamily="18" charset="0"/>
                <a:cs typeface="Times New Roman" panose="02020603050405020304" pitchFamily="18" charset="0"/>
              </a:rPr>
              <a:t>SHM</a:t>
            </a:r>
            <a:r>
              <a:rPr lang="en-IN" sz="2000" dirty="0" smtClean="0">
                <a:latin typeface="Times New Roman" panose="02020603050405020304" pitchFamily="18" charset="0"/>
                <a:cs typeface="Times New Roman" panose="02020603050405020304" pitchFamily="18" charset="0"/>
              </a:rPr>
              <a:t>.</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4328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p:cTn id="2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 calcmode="lin" valueType="num">
                                      <p:cBhvr>
                                        <p:cTn id="28"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4">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anim calcmode="lin" valueType="num">
                                      <p:cBhvr>
                                        <p:cTn id="35"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38150" y="243840"/>
            <a:ext cx="7886700" cy="997269"/>
          </a:xfrm>
        </p:spPr>
        <p:txBody>
          <a:bodyPr>
            <a:normAutofit/>
          </a:bodyPr>
          <a:lstStyle/>
          <a:p>
            <a:r>
              <a:rPr lang="en-US" sz="3600" b="1" dirty="0" smtClean="0">
                <a:solidFill>
                  <a:schemeClr val="accent1">
                    <a:lumMod val="75000"/>
                  </a:schemeClr>
                </a:solidFill>
                <a:latin typeface="Times New Roman" panose="02020603050405020304" pitchFamily="18" charset="0"/>
                <a:cs typeface="Times New Roman" panose="02020603050405020304" pitchFamily="18" charset="0"/>
              </a:rPr>
              <a:t>Simple Harmonic Motion</a:t>
            </a:r>
            <a:endParaRPr lang="en-IN" sz="3600" b="1" dirty="0">
              <a:solidFill>
                <a:schemeClr val="accent1">
                  <a:lumMod val="75000"/>
                </a:schemeClr>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 name="TextBox 4"/>
              <p:cNvSpPr txBox="1"/>
              <p:nvPr/>
            </p:nvSpPr>
            <p:spPr>
              <a:xfrm>
                <a:off x="495300" y="1592580"/>
                <a:ext cx="8267700" cy="4093428"/>
              </a:xfrm>
              <a:prstGeom prst="rect">
                <a:avLst/>
              </a:prstGeom>
              <a:noFill/>
            </p:spPr>
            <p:txBody>
              <a:bodyPr wrap="square" rtlCol="0">
                <a:spAutoFit/>
              </a:bodyPr>
              <a:lstStyle/>
              <a:p>
                <a:r>
                  <a:rPr lang="en-IN" sz="2000" dirty="0" smtClean="0">
                    <a:latin typeface="Times New Roman" panose="02020603050405020304" pitchFamily="18" charset="0"/>
                    <a:cs typeface="Times New Roman" panose="02020603050405020304" pitchFamily="18" charset="0"/>
                  </a:rPr>
                  <a:t>If </a:t>
                </a:r>
              </a:p>
              <a:p>
                <a:pPr/>
                <a14:m>
                  <m:oMathPara xmlns:m="http://schemas.openxmlformats.org/officeDocument/2006/math">
                    <m:oMathParaPr>
                      <m:jc m:val="left"/>
                    </m:oMathParaPr>
                    <m:oMath xmlns:m="http://schemas.openxmlformats.org/officeDocument/2006/math">
                      <m:r>
                        <a:rPr lang="en-IN" sz="2000" b="0" i="0" smtClean="0">
                          <a:latin typeface="Cambria Math" panose="02040503050406030204" pitchFamily="18" charset="0"/>
                        </a:rPr>
                        <m:t>     </m:t>
                      </m:r>
                      <m:r>
                        <m:rPr>
                          <m:sty m:val="p"/>
                        </m:rPr>
                        <a:rPr lang="en-IN" sz="2000" b="0" i="0" smtClean="0">
                          <a:latin typeface="Cambria Math" panose="02040503050406030204" pitchFamily="18" charset="0"/>
                        </a:rPr>
                        <m:t>F</m:t>
                      </m:r>
                      <m:r>
                        <a:rPr lang="en-IN" sz="2000" b="0" i="0" smtClean="0">
                          <a:latin typeface="Cambria Math" panose="02040503050406030204" pitchFamily="18" charset="0"/>
                          <a:ea typeface="Cambria Math" panose="02040503050406030204" pitchFamily="18" charset="0"/>
                        </a:rPr>
                        <m:t>⇒</m:t>
                      </m:r>
                      <m:r>
                        <m:rPr>
                          <m:sty m:val="p"/>
                        </m:rPr>
                        <a:rPr lang="en-IN" sz="2000" b="0" i="0" smtClean="0">
                          <a:latin typeface="Cambria Math" panose="02040503050406030204" pitchFamily="18" charset="0"/>
                          <a:ea typeface="Cambria Math" panose="02040503050406030204" pitchFamily="18" charset="0"/>
                        </a:rPr>
                        <m:t>force</m:t>
                      </m:r>
                      <m:r>
                        <a:rPr lang="en-IN" sz="2000" b="0" i="0" smtClean="0">
                          <a:latin typeface="Cambria Math" panose="02040503050406030204" pitchFamily="18" charset="0"/>
                          <a:ea typeface="Cambria Math" panose="02040503050406030204" pitchFamily="18" charset="0"/>
                        </a:rPr>
                        <m:t> </m:t>
                      </m:r>
                      <m:r>
                        <m:rPr>
                          <m:sty m:val="p"/>
                        </m:rPr>
                        <a:rPr lang="en-IN" sz="2000" b="0" i="0" smtClean="0">
                          <a:latin typeface="Cambria Math" panose="02040503050406030204" pitchFamily="18" charset="0"/>
                          <a:ea typeface="Cambria Math" panose="02040503050406030204" pitchFamily="18" charset="0"/>
                        </a:rPr>
                        <m:t>of</m:t>
                      </m:r>
                      <m:r>
                        <a:rPr lang="en-IN" sz="2000" b="0" i="0" smtClean="0">
                          <a:latin typeface="Cambria Math" panose="02040503050406030204" pitchFamily="18" charset="0"/>
                          <a:ea typeface="Cambria Math" panose="02040503050406030204" pitchFamily="18" charset="0"/>
                        </a:rPr>
                        <m:t> </m:t>
                      </m:r>
                      <m:r>
                        <m:rPr>
                          <m:sty m:val="p"/>
                        </m:rPr>
                        <a:rPr lang="en-IN" sz="2000" b="0" i="0" smtClean="0">
                          <a:latin typeface="Cambria Math" panose="02040503050406030204" pitchFamily="18" charset="0"/>
                          <a:ea typeface="Cambria Math" panose="02040503050406030204" pitchFamily="18" charset="0"/>
                        </a:rPr>
                        <m:t>the</m:t>
                      </m:r>
                      <m:r>
                        <a:rPr lang="en-IN" sz="2000" b="0" i="0" smtClean="0">
                          <a:latin typeface="Cambria Math" panose="02040503050406030204" pitchFamily="18" charset="0"/>
                          <a:ea typeface="Cambria Math" panose="02040503050406030204" pitchFamily="18" charset="0"/>
                        </a:rPr>
                        <m:t> </m:t>
                      </m:r>
                      <m:r>
                        <m:rPr>
                          <m:sty m:val="p"/>
                        </m:rPr>
                        <a:rPr lang="en-IN" sz="2000" b="0" i="0" smtClean="0">
                          <a:latin typeface="Cambria Math" panose="02040503050406030204" pitchFamily="18" charset="0"/>
                          <a:ea typeface="Cambria Math" panose="02040503050406030204" pitchFamily="18" charset="0"/>
                        </a:rPr>
                        <m:t>oscillating</m:t>
                      </m:r>
                      <m:r>
                        <a:rPr lang="en-IN" sz="2000" b="0" i="0" smtClean="0">
                          <a:latin typeface="Cambria Math" panose="02040503050406030204" pitchFamily="18" charset="0"/>
                          <a:ea typeface="Cambria Math" panose="02040503050406030204" pitchFamily="18" charset="0"/>
                        </a:rPr>
                        <m:t> </m:t>
                      </m:r>
                      <m:r>
                        <m:rPr>
                          <m:sty m:val="p"/>
                        </m:rPr>
                        <a:rPr lang="en-IN" sz="2000" b="0" i="0" smtClean="0">
                          <a:latin typeface="Cambria Math" panose="02040503050406030204" pitchFamily="18" charset="0"/>
                          <a:ea typeface="Cambria Math" panose="02040503050406030204" pitchFamily="18" charset="0"/>
                        </a:rPr>
                        <m:t>particle</m:t>
                      </m:r>
                    </m:oMath>
                  </m:oMathPara>
                </a14:m>
                <a:endParaRPr lang="en-IN" sz="2000" b="0" dirty="0" smtClean="0">
                  <a:latin typeface="Times New Roman" panose="02020603050405020304" pitchFamily="18" charset="0"/>
                  <a:ea typeface="Cambria Math" panose="02040503050406030204" pitchFamily="18" charset="0"/>
                </a:endParaRPr>
              </a:p>
              <a:p>
                <a:r>
                  <a:rPr lang="en-IN" sz="2000" b="0" dirty="0" smtClean="0">
                    <a:cs typeface="Times New Roman" panose="02020603050405020304" pitchFamily="18" charset="0"/>
                  </a:rPr>
                  <a:t>     </a:t>
                </a:r>
                <a14:m>
                  <m:oMath xmlns:m="http://schemas.openxmlformats.org/officeDocument/2006/math">
                    <m:r>
                      <m:rPr>
                        <m:sty m:val="p"/>
                      </m:rPr>
                      <a:rPr lang="en-IN" sz="2000" b="0" i="0" smtClean="0">
                        <a:latin typeface="Cambria Math" panose="02040503050406030204" pitchFamily="18" charset="0"/>
                        <a:cs typeface="Times New Roman" panose="02020603050405020304" pitchFamily="18" charset="0"/>
                      </a:rPr>
                      <m:t>x</m:t>
                    </m:r>
                    <m:r>
                      <a:rPr lang="en-IN" sz="2000" b="0" i="0" smtClean="0">
                        <a:latin typeface="Cambria Math" panose="02040503050406030204" pitchFamily="18" charset="0"/>
                        <a:ea typeface="Cambria Math" panose="02040503050406030204" pitchFamily="18" charset="0"/>
                        <a:cs typeface="Times New Roman" panose="02020603050405020304" pitchFamily="18" charset="0"/>
                      </a:rPr>
                      <m:t>⇒</m:t>
                    </m:r>
                    <m:r>
                      <m:rPr>
                        <m:sty m:val="p"/>
                      </m:rPr>
                      <a:rPr lang="en-IN" sz="2000" b="0" i="0" smtClean="0">
                        <a:latin typeface="Cambria Math" panose="02040503050406030204" pitchFamily="18" charset="0"/>
                        <a:ea typeface="Cambria Math" panose="02040503050406030204" pitchFamily="18" charset="0"/>
                        <a:cs typeface="Times New Roman" panose="02020603050405020304" pitchFamily="18" charset="0"/>
                      </a:rPr>
                      <m:t>displacement</m:t>
                    </m:r>
                    <m:r>
                      <a:rPr lang="en-IN" sz="2000" b="0" i="0" smtClean="0">
                        <a:latin typeface="Cambria Math" panose="02040503050406030204" pitchFamily="18" charset="0"/>
                        <a:ea typeface="Cambria Math" panose="02040503050406030204" pitchFamily="18" charset="0"/>
                        <a:cs typeface="Times New Roman" panose="02020603050405020304" pitchFamily="18" charset="0"/>
                      </a:rPr>
                      <m:t> </m:t>
                    </m:r>
                    <m:r>
                      <m:rPr>
                        <m:sty m:val="p"/>
                      </m:rPr>
                      <a:rPr lang="en-IN" sz="2000" b="0" i="0" smtClean="0">
                        <a:latin typeface="Cambria Math" panose="02040503050406030204" pitchFamily="18" charset="0"/>
                        <a:ea typeface="Cambria Math" panose="02040503050406030204" pitchFamily="18" charset="0"/>
                        <a:cs typeface="Times New Roman" panose="02020603050405020304" pitchFamily="18" charset="0"/>
                      </a:rPr>
                      <m:t>from</m:t>
                    </m:r>
                    <m:r>
                      <a:rPr lang="en-IN" sz="2000" b="0" i="0" smtClean="0">
                        <a:latin typeface="Cambria Math" panose="02040503050406030204" pitchFamily="18" charset="0"/>
                        <a:ea typeface="Cambria Math" panose="02040503050406030204" pitchFamily="18" charset="0"/>
                        <a:cs typeface="Times New Roman" panose="02020603050405020304" pitchFamily="18" charset="0"/>
                      </a:rPr>
                      <m:t> </m:t>
                    </m:r>
                    <m:r>
                      <m:rPr>
                        <m:sty m:val="p"/>
                      </m:rPr>
                      <a:rPr lang="en-IN" sz="2000" b="0" i="0" smtClean="0">
                        <a:latin typeface="Cambria Math" panose="02040503050406030204" pitchFamily="18" charset="0"/>
                        <a:ea typeface="Cambria Math" panose="02040503050406030204" pitchFamily="18" charset="0"/>
                        <a:cs typeface="Times New Roman" panose="02020603050405020304" pitchFamily="18" charset="0"/>
                      </a:rPr>
                      <m:t>the</m:t>
                    </m:r>
                    <m:r>
                      <a:rPr lang="en-IN" sz="2000" b="0" i="0" smtClean="0">
                        <a:latin typeface="Cambria Math" panose="02040503050406030204" pitchFamily="18" charset="0"/>
                        <a:ea typeface="Cambria Math" panose="02040503050406030204" pitchFamily="18" charset="0"/>
                        <a:cs typeface="Times New Roman" panose="02020603050405020304" pitchFamily="18" charset="0"/>
                      </a:rPr>
                      <m:t> </m:t>
                    </m:r>
                    <m:r>
                      <m:rPr>
                        <m:sty m:val="p"/>
                      </m:rPr>
                      <a:rPr lang="en-IN" sz="2000" b="0" i="0" smtClean="0">
                        <a:latin typeface="Cambria Math" panose="02040503050406030204" pitchFamily="18" charset="0"/>
                        <a:ea typeface="Cambria Math" panose="02040503050406030204" pitchFamily="18" charset="0"/>
                        <a:cs typeface="Times New Roman" panose="02020603050405020304" pitchFamily="18" charset="0"/>
                      </a:rPr>
                      <m:t>equilibrium</m:t>
                    </m:r>
                    <m:r>
                      <a:rPr lang="en-IN" sz="2000" b="0" i="0" smtClean="0">
                        <a:latin typeface="Cambria Math" panose="02040503050406030204" pitchFamily="18" charset="0"/>
                        <a:ea typeface="Cambria Math" panose="02040503050406030204" pitchFamily="18" charset="0"/>
                        <a:cs typeface="Times New Roman" panose="02020603050405020304" pitchFamily="18" charset="0"/>
                      </a:rPr>
                      <m:t> </m:t>
                    </m:r>
                    <m:r>
                      <m:rPr>
                        <m:sty m:val="p"/>
                      </m:rPr>
                      <a:rPr lang="en-IN" sz="2000" b="0" i="0" smtClean="0">
                        <a:latin typeface="Cambria Math" panose="02040503050406030204" pitchFamily="18" charset="0"/>
                        <a:ea typeface="Cambria Math" panose="02040503050406030204" pitchFamily="18" charset="0"/>
                        <a:cs typeface="Times New Roman" panose="02020603050405020304" pitchFamily="18" charset="0"/>
                      </a:rPr>
                      <m:t>or</m:t>
                    </m:r>
                    <m:r>
                      <a:rPr lang="en-IN" sz="2000" b="0" i="0" smtClean="0">
                        <a:latin typeface="Cambria Math" panose="02040503050406030204" pitchFamily="18" charset="0"/>
                        <a:ea typeface="Cambria Math" panose="02040503050406030204" pitchFamily="18" charset="0"/>
                        <a:cs typeface="Times New Roman" panose="02020603050405020304" pitchFamily="18" charset="0"/>
                      </a:rPr>
                      <m:t> </m:t>
                    </m:r>
                    <m:r>
                      <m:rPr>
                        <m:sty m:val="p"/>
                      </m:rPr>
                      <a:rPr lang="en-IN" sz="2000" b="0" i="0" smtClean="0">
                        <a:latin typeface="Cambria Math" panose="02040503050406030204" pitchFamily="18" charset="0"/>
                        <a:ea typeface="Cambria Math" panose="02040503050406030204" pitchFamily="18" charset="0"/>
                        <a:cs typeface="Times New Roman" panose="02020603050405020304" pitchFamily="18" charset="0"/>
                      </a:rPr>
                      <m:t>mean</m:t>
                    </m:r>
                    <m:r>
                      <a:rPr lang="en-IN" sz="2000" b="0" i="0" smtClean="0">
                        <a:latin typeface="Cambria Math" panose="02040503050406030204" pitchFamily="18" charset="0"/>
                        <a:ea typeface="Cambria Math" panose="02040503050406030204" pitchFamily="18" charset="0"/>
                        <a:cs typeface="Times New Roman" panose="02020603050405020304" pitchFamily="18" charset="0"/>
                      </a:rPr>
                      <m:t> </m:t>
                    </m:r>
                    <m:r>
                      <m:rPr>
                        <m:sty m:val="p"/>
                      </m:rPr>
                      <a:rPr lang="en-IN" sz="2000" b="0" i="0" smtClean="0">
                        <a:latin typeface="Cambria Math" panose="02040503050406030204" pitchFamily="18" charset="0"/>
                        <a:ea typeface="Cambria Math" panose="02040503050406030204" pitchFamily="18" charset="0"/>
                        <a:cs typeface="Times New Roman" panose="02020603050405020304" pitchFamily="18" charset="0"/>
                      </a:rPr>
                      <m:t>position</m:t>
                    </m:r>
                  </m:oMath>
                </a14:m>
                <a:endParaRPr lang="en-IN" sz="2000" dirty="0" smtClean="0">
                  <a:latin typeface="Times New Roman" panose="02020603050405020304" pitchFamily="18" charset="0"/>
                  <a:cs typeface="Times New Roman" panose="02020603050405020304" pitchFamily="18" charset="0"/>
                </a:endParaRPr>
              </a:p>
              <a:p>
                <a:endParaRPr lang="en-IN" sz="2000" dirty="0">
                  <a:latin typeface="Times New Roman" panose="02020603050405020304" pitchFamily="18" charset="0"/>
                  <a:cs typeface="Times New Roman" panose="02020603050405020304" pitchFamily="18" charset="0"/>
                </a:endParaRPr>
              </a:p>
              <a:p>
                <a:r>
                  <a:rPr lang="en-IN" sz="2000" dirty="0" smtClean="0">
                    <a:latin typeface="Times New Roman" panose="02020603050405020304" pitchFamily="18" charset="0"/>
                    <a:cs typeface="Times New Roman" panose="02020603050405020304" pitchFamily="18" charset="0"/>
                  </a:rPr>
                  <a:t>The motion will be </a:t>
                </a:r>
                <a:r>
                  <a:rPr lang="en-IN" sz="2000" dirty="0" err="1" smtClean="0">
                    <a:latin typeface="Times New Roman" panose="02020603050405020304" pitchFamily="18" charset="0"/>
                    <a:cs typeface="Times New Roman" panose="02020603050405020304" pitchFamily="18" charset="0"/>
                  </a:rPr>
                  <a:t>SHM</a:t>
                </a:r>
                <a:r>
                  <a:rPr lang="en-IN" sz="2000" dirty="0" smtClean="0">
                    <a:latin typeface="Times New Roman" panose="02020603050405020304" pitchFamily="18" charset="0"/>
                    <a:cs typeface="Times New Roman" panose="02020603050405020304" pitchFamily="18" charset="0"/>
                  </a:rPr>
                  <a:t> if</a:t>
                </a:r>
              </a:p>
              <a:p>
                <a:pPr/>
                <a14:m>
                  <m:oMathPara xmlns:m="http://schemas.openxmlformats.org/officeDocument/2006/math">
                    <m:oMathParaPr>
                      <m:jc m:val="center"/>
                    </m:oMathParaPr>
                    <m:oMath xmlns:m="http://schemas.openxmlformats.org/officeDocument/2006/math">
                      <m:r>
                        <a:rPr lang="en-IN" sz="2000" b="0" i="0" smtClean="0">
                          <a:latin typeface="Cambria Math" panose="02040503050406030204" pitchFamily="18" charset="0"/>
                          <a:cs typeface="Times New Roman" panose="02020603050405020304" pitchFamily="18" charset="0"/>
                        </a:rPr>
                        <m:t>   </m:t>
                      </m:r>
                      <m:r>
                        <m:rPr>
                          <m:sty m:val="p"/>
                        </m:rPr>
                        <a:rPr lang="en-IN" sz="2000" b="0" i="0" smtClean="0">
                          <a:latin typeface="Cambria Math" panose="02040503050406030204" pitchFamily="18" charset="0"/>
                          <a:cs typeface="Times New Roman" panose="02020603050405020304" pitchFamily="18" charset="0"/>
                        </a:rPr>
                        <m:t>F</m:t>
                      </m:r>
                      <m:r>
                        <a:rPr lang="en-IN" sz="2000" b="0" i="0" smtClean="0">
                          <a:latin typeface="Cambria Math" panose="02040503050406030204" pitchFamily="18" charset="0"/>
                          <a:ea typeface="Cambria Math" panose="02040503050406030204" pitchFamily="18" charset="0"/>
                          <a:cs typeface="Times New Roman" panose="02020603050405020304" pitchFamily="18" charset="0"/>
                        </a:rPr>
                        <m:t>∝−</m:t>
                      </m:r>
                      <m:r>
                        <m:rPr>
                          <m:sty m:val="p"/>
                        </m:rPr>
                        <a:rPr lang="en-IN" sz="2000" b="0" i="0" smtClean="0">
                          <a:latin typeface="Cambria Math" panose="02040503050406030204" pitchFamily="18" charset="0"/>
                          <a:ea typeface="Cambria Math" panose="02040503050406030204" pitchFamily="18" charset="0"/>
                          <a:cs typeface="Times New Roman" panose="02020603050405020304" pitchFamily="18" charset="0"/>
                        </a:rPr>
                        <m:t>x</m:t>
                      </m:r>
                    </m:oMath>
                  </m:oMathPara>
                </a14:m>
                <a:endParaRPr lang="en-IN" sz="2000" b="0" dirty="0" smtClean="0">
                  <a:latin typeface="Times New Roman" panose="02020603050405020304" pitchFamily="18" charset="0"/>
                  <a:ea typeface="Cambria Math" panose="02040503050406030204" pitchFamily="18" charset="0"/>
                  <a:cs typeface="Times New Roman" panose="02020603050405020304" pitchFamily="18" charset="0"/>
                </a:endParaRPr>
              </a:p>
              <a:p>
                <a:pPr/>
                <a14:m>
                  <m:oMathPara xmlns:m="http://schemas.openxmlformats.org/officeDocument/2006/math">
                    <m:oMathParaPr>
                      <m:jc m:val="center"/>
                    </m:oMathParaPr>
                    <m:oMath xmlns:m="http://schemas.openxmlformats.org/officeDocument/2006/math">
                      <m:r>
                        <a:rPr lang="en-IN" sz="2000" i="0" smtClean="0">
                          <a:latin typeface="Cambria Math" panose="02040503050406030204" pitchFamily="18" charset="0"/>
                          <a:ea typeface="Cambria Math" panose="02040503050406030204" pitchFamily="18" charset="0"/>
                          <a:cs typeface="Times New Roman" panose="02020603050405020304" pitchFamily="18" charset="0"/>
                        </a:rPr>
                        <m:t>⇒</m:t>
                      </m:r>
                      <m:r>
                        <m:rPr>
                          <m:sty m:val="p"/>
                        </m:rPr>
                        <a:rPr lang="en-IN" sz="2000" b="0" i="0" smtClean="0">
                          <a:latin typeface="Cambria Math" panose="02040503050406030204" pitchFamily="18" charset="0"/>
                          <a:ea typeface="Cambria Math" panose="02040503050406030204" pitchFamily="18" charset="0"/>
                          <a:cs typeface="Times New Roman" panose="02020603050405020304" pitchFamily="18" charset="0"/>
                        </a:rPr>
                        <m:t>F</m:t>
                      </m:r>
                      <m:r>
                        <a:rPr lang="en-IN" sz="2000" b="0" i="0" smtClean="0">
                          <a:latin typeface="Cambria Math" panose="02040503050406030204" pitchFamily="18" charset="0"/>
                          <a:ea typeface="Cambria Math" panose="02040503050406030204" pitchFamily="18" charset="0"/>
                          <a:cs typeface="Times New Roman" panose="02020603050405020304" pitchFamily="18" charset="0"/>
                        </a:rPr>
                        <m:t>=−</m:t>
                      </m:r>
                      <m:r>
                        <m:rPr>
                          <m:sty m:val="p"/>
                        </m:rPr>
                        <a:rPr lang="en-IN" sz="2000" b="0" i="0" smtClean="0">
                          <a:latin typeface="Cambria Math" panose="02040503050406030204" pitchFamily="18" charset="0"/>
                          <a:ea typeface="Cambria Math" panose="02040503050406030204" pitchFamily="18" charset="0"/>
                          <a:cs typeface="Times New Roman" panose="02020603050405020304" pitchFamily="18" charset="0"/>
                        </a:rPr>
                        <m:t>kx</m:t>
                      </m:r>
                    </m:oMath>
                  </m:oMathPara>
                </a14:m>
                <a:endParaRPr lang="en-IN" sz="2000" b="0" dirty="0" smtClean="0">
                  <a:latin typeface="Times New Roman" panose="02020603050405020304" pitchFamily="18" charset="0"/>
                  <a:ea typeface="Cambria Math" panose="02040503050406030204" pitchFamily="18" charset="0"/>
                  <a:cs typeface="Times New Roman" panose="02020603050405020304" pitchFamily="18" charset="0"/>
                </a:endParaRPr>
              </a:p>
              <a:p>
                <a:endParaRPr lang="en-IN" sz="2000" b="0" dirty="0" smtClean="0">
                  <a:latin typeface="Times New Roman" panose="02020603050405020304" pitchFamily="18" charset="0"/>
                  <a:ea typeface="Cambria Math" panose="02040503050406030204" pitchFamily="18" charset="0"/>
                  <a:cs typeface="Times New Roman" panose="02020603050405020304" pitchFamily="18" charset="0"/>
                </a:endParaRPr>
              </a:p>
              <a:p>
                <a:r>
                  <a:rPr lang="en-IN" sz="2000" dirty="0" smtClean="0">
                    <a:latin typeface="Times New Roman" panose="02020603050405020304" pitchFamily="18" charset="0"/>
                    <a:cs typeface="Times New Roman" panose="02020603050405020304" pitchFamily="18" charset="0"/>
                  </a:rPr>
                  <a:t>Where, </a:t>
                </a:r>
                <a:endParaRPr lang="en-IN" sz="2000" b="0" i="0" dirty="0" smtClean="0">
                  <a:latin typeface="Cambria Math" panose="02040503050406030204" pitchFamily="18" charset="0"/>
                  <a:cs typeface="Times New Roman" panose="02020603050405020304" pitchFamily="18" charset="0"/>
                </a:endParaRPr>
              </a:p>
              <a:p>
                <a:pPr/>
                <a14:m>
                  <m:oMathPara xmlns:m="http://schemas.openxmlformats.org/officeDocument/2006/math">
                    <m:oMathParaPr>
                      <m:jc m:val="center"/>
                    </m:oMathParaPr>
                    <m:oMath xmlns:m="http://schemas.openxmlformats.org/officeDocument/2006/math">
                      <m:r>
                        <m:rPr>
                          <m:sty m:val="p"/>
                        </m:rPr>
                        <a:rPr lang="en-IN" sz="2000" b="0" i="0" smtClean="0">
                          <a:latin typeface="Cambria Math" panose="02040503050406030204" pitchFamily="18" charset="0"/>
                          <a:cs typeface="Times New Roman" panose="02020603050405020304" pitchFamily="18" charset="0"/>
                        </a:rPr>
                        <m:t>k</m:t>
                      </m:r>
                      <m:r>
                        <a:rPr lang="en-IN" sz="2000" b="0" i="0" smtClean="0">
                          <a:latin typeface="Cambria Math" panose="02040503050406030204" pitchFamily="18" charset="0"/>
                          <a:ea typeface="Cambria Math" panose="02040503050406030204" pitchFamily="18" charset="0"/>
                          <a:cs typeface="Times New Roman" panose="02020603050405020304" pitchFamily="18" charset="0"/>
                        </a:rPr>
                        <m:t>⇒</m:t>
                      </m:r>
                      <m:r>
                        <m:rPr>
                          <m:sty m:val="p"/>
                        </m:rPr>
                        <a:rPr lang="en-IN" sz="2000" b="0" i="0" smtClean="0">
                          <a:latin typeface="Cambria Math" panose="02040503050406030204" pitchFamily="18" charset="0"/>
                          <a:ea typeface="Cambria Math" panose="02040503050406030204" pitchFamily="18" charset="0"/>
                          <a:cs typeface="Times New Roman" panose="02020603050405020304" pitchFamily="18" charset="0"/>
                        </a:rPr>
                        <m:t>Force</m:t>
                      </m:r>
                      <m:r>
                        <a:rPr lang="en-IN" sz="2000" b="0" i="0" smtClean="0">
                          <a:latin typeface="Cambria Math" panose="02040503050406030204" pitchFamily="18" charset="0"/>
                          <a:ea typeface="Cambria Math" panose="02040503050406030204" pitchFamily="18" charset="0"/>
                          <a:cs typeface="Times New Roman" panose="02020603050405020304" pitchFamily="18" charset="0"/>
                        </a:rPr>
                        <m:t> </m:t>
                      </m:r>
                      <m:r>
                        <m:rPr>
                          <m:sty m:val="p"/>
                        </m:rPr>
                        <a:rPr lang="en-IN" sz="2000" b="0" i="0" smtClean="0">
                          <a:latin typeface="Cambria Math" panose="02040503050406030204" pitchFamily="18" charset="0"/>
                          <a:ea typeface="Cambria Math" panose="02040503050406030204" pitchFamily="18" charset="0"/>
                          <a:cs typeface="Times New Roman" panose="02020603050405020304" pitchFamily="18" charset="0"/>
                        </a:rPr>
                        <m:t>constant</m:t>
                      </m:r>
                      <m:r>
                        <a:rPr lang="en-IN" sz="2000" b="0" i="0" smtClean="0">
                          <a:latin typeface="Cambria Math" panose="02040503050406030204" pitchFamily="18" charset="0"/>
                          <a:ea typeface="Cambria Math" panose="02040503050406030204" pitchFamily="18" charset="0"/>
                          <a:cs typeface="Times New Roman" panose="02020603050405020304" pitchFamily="18" charset="0"/>
                        </a:rPr>
                        <m:t> </m:t>
                      </m:r>
                      <m:r>
                        <m:rPr>
                          <m:sty m:val="p"/>
                        </m:rPr>
                        <a:rPr lang="en-IN" sz="2000" b="0" i="0" smtClean="0">
                          <a:latin typeface="Cambria Math" panose="02040503050406030204" pitchFamily="18" charset="0"/>
                          <a:ea typeface="Cambria Math" panose="02040503050406030204" pitchFamily="18" charset="0"/>
                          <a:cs typeface="Times New Roman" panose="02020603050405020304" pitchFamily="18" charset="0"/>
                        </a:rPr>
                        <m:t>of</m:t>
                      </m:r>
                      <m:r>
                        <a:rPr lang="en-IN" sz="2000" b="0" i="0" smtClean="0">
                          <a:latin typeface="Cambria Math" panose="02040503050406030204" pitchFamily="18" charset="0"/>
                          <a:ea typeface="Cambria Math" panose="02040503050406030204" pitchFamily="18" charset="0"/>
                          <a:cs typeface="Times New Roman" panose="02020603050405020304" pitchFamily="18" charset="0"/>
                        </a:rPr>
                        <m:t> </m:t>
                      </m:r>
                      <m:r>
                        <m:rPr>
                          <m:sty m:val="p"/>
                        </m:rPr>
                        <a:rPr lang="en-IN" sz="2000" b="0" i="0" smtClean="0">
                          <a:latin typeface="Cambria Math" panose="02040503050406030204" pitchFamily="18" charset="0"/>
                          <a:ea typeface="Cambria Math" panose="02040503050406030204" pitchFamily="18" charset="0"/>
                          <a:cs typeface="Times New Roman" panose="02020603050405020304" pitchFamily="18" charset="0"/>
                        </a:rPr>
                        <m:t>spring</m:t>
                      </m:r>
                      <m:r>
                        <a:rPr lang="en-IN" sz="2000" b="0" i="0" smtClean="0">
                          <a:latin typeface="Cambria Math" panose="02040503050406030204" pitchFamily="18" charset="0"/>
                          <a:ea typeface="Cambria Math" panose="02040503050406030204" pitchFamily="18" charset="0"/>
                          <a:cs typeface="Times New Roman" panose="02020603050405020304" pitchFamily="18" charset="0"/>
                        </a:rPr>
                        <m:t> </m:t>
                      </m:r>
                      <m:r>
                        <m:rPr>
                          <m:sty m:val="p"/>
                        </m:rPr>
                        <a:rPr lang="en-IN" sz="2000" b="0" i="0" smtClean="0">
                          <a:latin typeface="Cambria Math" panose="02040503050406030204" pitchFamily="18" charset="0"/>
                          <a:ea typeface="Cambria Math" panose="02040503050406030204" pitchFamily="18" charset="0"/>
                          <a:cs typeface="Times New Roman" panose="02020603050405020304" pitchFamily="18" charset="0"/>
                        </a:rPr>
                        <m:t>constant</m:t>
                      </m:r>
                      <m:r>
                        <a:rPr lang="en-IN" sz="2000" b="0" i="0" smtClean="0">
                          <a:latin typeface="Cambria Math" panose="02040503050406030204" pitchFamily="18" charset="0"/>
                          <a:ea typeface="Cambria Math" panose="02040503050406030204" pitchFamily="18" charset="0"/>
                          <a:cs typeface="Times New Roman" panose="02020603050405020304" pitchFamily="18" charset="0"/>
                        </a:rPr>
                        <m:t> (</m:t>
                      </m:r>
                      <m:r>
                        <m:rPr>
                          <m:sty m:val="p"/>
                        </m:rPr>
                        <a:rPr lang="en-IN" sz="2000" b="0" i="0" smtClean="0">
                          <a:latin typeface="Cambria Math" panose="02040503050406030204" pitchFamily="18" charset="0"/>
                          <a:ea typeface="Cambria Math" panose="02040503050406030204" pitchFamily="18" charset="0"/>
                          <a:cs typeface="Times New Roman" panose="02020603050405020304" pitchFamily="18" charset="0"/>
                        </a:rPr>
                        <m:t>in</m:t>
                      </m:r>
                      <m:r>
                        <a:rPr lang="en-IN" sz="2000" b="0" i="0" smtClean="0">
                          <a:latin typeface="Cambria Math" panose="02040503050406030204" pitchFamily="18" charset="0"/>
                          <a:ea typeface="Cambria Math" panose="02040503050406030204" pitchFamily="18" charset="0"/>
                          <a:cs typeface="Times New Roman" panose="02020603050405020304" pitchFamily="18" charset="0"/>
                        </a:rPr>
                        <m:t> </m:t>
                      </m:r>
                      <m:r>
                        <m:rPr>
                          <m:sty m:val="p"/>
                        </m:rPr>
                        <a:rPr lang="en-IN" sz="2000" b="0" i="0" smtClean="0">
                          <a:latin typeface="Cambria Math" panose="02040503050406030204" pitchFamily="18" charset="0"/>
                          <a:ea typeface="Cambria Math" panose="02040503050406030204" pitchFamily="18" charset="0"/>
                          <a:cs typeface="Times New Roman" panose="02020603050405020304" pitchFamily="18" charset="0"/>
                        </a:rPr>
                        <m:t>case</m:t>
                      </m:r>
                      <m:r>
                        <a:rPr lang="en-IN" sz="2000" b="0" i="0" smtClean="0">
                          <a:latin typeface="Cambria Math" panose="02040503050406030204" pitchFamily="18" charset="0"/>
                          <a:ea typeface="Cambria Math" panose="02040503050406030204" pitchFamily="18" charset="0"/>
                          <a:cs typeface="Times New Roman" panose="02020603050405020304" pitchFamily="18" charset="0"/>
                        </a:rPr>
                        <m:t> </m:t>
                      </m:r>
                      <m:r>
                        <m:rPr>
                          <m:sty m:val="p"/>
                        </m:rPr>
                        <a:rPr lang="en-IN" sz="2000" b="0" i="0" smtClean="0">
                          <a:latin typeface="Cambria Math" panose="02040503050406030204" pitchFamily="18" charset="0"/>
                          <a:ea typeface="Cambria Math" panose="02040503050406030204" pitchFamily="18" charset="0"/>
                          <a:cs typeface="Times New Roman" panose="02020603050405020304" pitchFamily="18" charset="0"/>
                        </a:rPr>
                        <m:t>of</m:t>
                      </m:r>
                      <m:r>
                        <a:rPr lang="en-IN" sz="2000" b="0" i="0" smtClean="0">
                          <a:latin typeface="Cambria Math" panose="02040503050406030204" pitchFamily="18" charset="0"/>
                          <a:ea typeface="Cambria Math" panose="02040503050406030204" pitchFamily="18" charset="0"/>
                          <a:cs typeface="Times New Roman" panose="02020603050405020304" pitchFamily="18" charset="0"/>
                        </a:rPr>
                        <m:t> </m:t>
                      </m:r>
                      <m:r>
                        <m:rPr>
                          <m:sty m:val="p"/>
                        </m:rPr>
                        <a:rPr lang="en-IN" sz="2000" b="0" i="0" smtClean="0">
                          <a:latin typeface="Cambria Math" panose="02040503050406030204" pitchFamily="18" charset="0"/>
                          <a:ea typeface="Cambria Math" panose="02040503050406030204" pitchFamily="18" charset="0"/>
                          <a:cs typeface="Times New Roman" panose="02020603050405020304" pitchFamily="18" charset="0"/>
                        </a:rPr>
                        <m:t>vibration</m:t>
                      </m:r>
                      <m:r>
                        <a:rPr lang="en-IN" sz="2000" b="0" i="0" smtClean="0">
                          <a:latin typeface="Cambria Math" panose="02040503050406030204" pitchFamily="18" charset="0"/>
                          <a:ea typeface="Cambria Math" panose="02040503050406030204" pitchFamily="18" charset="0"/>
                          <a:cs typeface="Times New Roman" panose="02020603050405020304" pitchFamily="18" charset="0"/>
                        </a:rPr>
                        <m:t> </m:t>
                      </m:r>
                      <m:r>
                        <m:rPr>
                          <m:sty m:val="p"/>
                        </m:rPr>
                        <a:rPr lang="en-IN" sz="2000" b="0" i="0" smtClean="0">
                          <a:latin typeface="Cambria Math" panose="02040503050406030204" pitchFamily="18" charset="0"/>
                          <a:ea typeface="Cambria Math" panose="02040503050406030204" pitchFamily="18" charset="0"/>
                          <a:cs typeface="Times New Roman" panose="02020603050405020304" pitchFamily="18" charset="0"/>
                        </a:rPr>
                        <m:t>of</m:t>
                      </m:r>
                      <m:r>
                        <a:rPr lang="en-IN" sz="2000" b="0" i="0" smtClean="0">
                          <a:latin typeface="Cambria Math" panose="02040503050406030204" pitchFamily="18" charset="0"/>
                          <a:ea typeface="Cambria Math" panose="02040503050406030204" pitchFamily="18" charset="0"/>
                          <a:cs typeface="Times New Roman" panose="02020603050405020304" pitchFamily="18" charset="0"/>
                        </a:rPr>
                        <m:t> </m:t>
                      </m:r>
                      <m:r>
                        <m:rPr>
                          <m:sty m:val="p"/>
                        </m:rPr>
                        <a:rPr lang="en-IN" sz="2000" b="0" i="0" smtClean="0">
                          <a:latin typeface="Cambria Math" panose="02040503050406030204" pitchFamily="18" charset="0"/>
                          <a:ea typeface="Cambria Math" panose="02040503050406030204" pitchFamily="18" charset="0"/>
                          <a:cs typeface="Times New Roman" panose="02020603050405020304" pitchFamily="18" charset="0"/>
                        </a:rPr>
                        <m:t>spring</m:t>
                      </m:r>
                      <m:r>
                        <a:rPr lang="en-IN" sz="2000" b="0" i="0" smtClean="0">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en-IN" sz="2000" dirty="0" smtClean="0">
                  <a:latin typeface="Times New Roman" panose="02020603050405020304" pitchFamily="18" charset="0"/>
                  <a:cs typeface="Times New Roman" panose="02020603050405020304" pitchFamily="18" charset="0"/>
                </a:endParaRPr>
              </a:p>
              <a:p>
                <a:endParaRPr lang="en-IN" sz="2000" dirty="0">
                  <a:latin typeface="Times New Roman" panose="02020603050405020304" pitchFamily="18" charset="0"/>
                  <a:cs typeface="Times New Roman" panose="02020603050405020304" pitchFamily="18" charset="0"/>
                </a:endParaRPr>
              </a:p>
              <a:p>
                <a:r>
                  <a:rPr lang="en-US" sz="2000" dirty="0" smtClean="0">
                    <a:latin typeface="Times New Roman" charset="0"/>
                    <a:cs typeface="Times New Roman" charset="0"/>
                  </a:rPr>
                  <a:t>The minus sign on the force indicates that it is a restoring force—it is directed to restore the mass to its equilibrium position.</a:t>
                </a:r>
              </a:p>
            </p:txBody>
          </p:sp>
        </mc:Choice>
        <mc:Fallback xmlns="">
          <p:sp>
            <p:nvSpPr>
              <p:cNvPr id="5" name="TextBox 4"/>
              <p:cNvSpPr txBox="1">
                <a:spLocks noRot="1" noChangeAspect="1" noMove="1" noResize="1" noEditPoints="1" noAdjustHandles="1" noChangeArrowheads="1" noChangeShapeType="1" noTextEdit="1"/>
              </p:cNvSpPr>
              <p:nvPr/>
            </p:nvSpPr>
            <p:spPr>
              <a:xfrm>
                <a:off x="495300" y="1592580"/>
                <a:ext cx="8267700" cy="4093428"/>
              </a:xfrm>
              <a:prstGeom prst="rect">
                <a:avLst/>
              </a:prstGeom>
              <a:blipFill rotWithShape="0">
                <a:blip r:embed="rId2"/>
                <a:stretch>
                  <a:fillRect l="-737" t="-744" b="-1637"/>
                </a:stretch>
              </a:blipFill>
            </p:spPr>
            <p:txBody>
              <a:bodyPr/>
              <a:lstStyle/>
              <a:p>
                <a:r>
                  <a:rPr lang="en-IN">
                    <a:noFill/>
                  </a:rPr>
                  <a:t> </a:t>
                </a:r>
              </a:p>
            </p:txBody>
          </p:sp>
        </mc:Fallback>
      </mc:AlternateContent>
    </p:spTree>
    <p:extLst>
      <p:ext uri="{BB962C8B-B14F-4D97-AF65-F5344CB8AC3E}">
        <p14:creationId xmlns:p14="http://schemas.microsoft.com/office/powerpoint/2010/main" val="2682133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500"/>
                                        <p:tgtEl>
                                          <p:spTgt spid="5">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randombar(horizontal)">
                                      <p:cBhvr>
                                        <p:cTn id="10" dur="500"/>
                                        <p:tgtEl>
                                          <p:spTgt spid="5">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randombar(horizontal)">
                                      <p:cBhvr>
                                        <p:cTn id="13" dur="500"/>
                                        <p:tgtEl>
                                          <p:spTgt spid="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anim calcmode="lin" valueType="num">
                                      <p:cBhvr>
                                        <p:cTn id="1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1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0" dur="500"/>
                                        <p:tgtEl>
                                          <p:spTgt spid="5">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 calcmode="lin" valueType="num">
                                      <p:cBhvr>
                                        <p:cTn id="2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2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27" dur="500"/>
                                        <p:tgtEl>
                                          <p:spTgt spid="5">
                                            <p:txEl>
                                              <p:pRg st="5" end="5"/>
                                            </p:txEl>
                                          </p:spTgt>
                                        </p:tgtEl>
                                      </p:cBhvr>
                                    </p:animEffect>
                                  </p:childTnLst>
                                </p:cTn>
                              </p:par>
                              <p:par>
                                <p:cTn id="28" presetID="53" presetClass="entr" presetSubtype="16" fill="hold" nodeType="withEffect">
                                  <p:stCondLst>
                                    <p:cond delay="0"/>
                                  </p:stCondLst>
                                  <p:childTnLst>
                                    <p:set>
                                      <p:cBhvr>
                                        <p:cTn id="29" dur="1" fill="hold">
                                          <p:stCondLst>
                                            <p:cond delay="0"/>
                                          </p:stCondLst>
                                        </p:cTn>
                                        <p:tgtEl>
                                          <p:spTgt spid="5">
                                            <p:txEl>
                                              <p:pRg st="6" end="6"/>
                                            </p:txEl>
                                          </p:spTgt>
                                        </p:tgtEl>
                                        <p:attrNameLst>
                                          <p:attrName>style.visibility</p:attrName>
                                        </p:attrNameLst>
                                      </p:cBhvr>
                                      <p:to>
                                        <p:strVal val="visible"/>
                                      </p:to>
                                    </p:set>
                                    <p:anim calcmode="lin" valueType="num">
                                      <p:cBhvr>
                                        <p:cTn id="30"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31"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nodeType="click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 calcmode="lin" valueType="num">
                                      <p:cBhvr>
                                        <p:cTn id="37" dur="500" fill="hold"/>
                                        <p:tgtEl>
                                          <p:spTgt spid="5">
                                            <p:txEl>
                                              <p:pRg st="8" end="8"/>
                                            </p:txEl>
                                          </p:spTgt>
                                        </p:tgtEl>
                                        <p:attrNameLst>
                                          <p:attrName>ppt_w</p:attrName>
                                        </p:attrNameLst>
                                      </p:cBhvr>
                                      <p:tavLst>
                                        <p:tav tm="0">
                                          <p:val>
                                            <p:fltVal val="0"/>
                                          </p:val>
                                        </p:tav>
                                        <p:tav tm="100000">
                                          <p:val>
                                            <p:strVal val="#ppt_w"/>
                                          </p:val>
                                        </p:tav>
                                      </p:tavLst>
                                    </p:anim>
                                    <p:anim calcmode="lin" valueType="num">
                                      <p:cBhvr>
                                        <p:cTn id="38" dur="500" fill="hold"/>
                                        <p:tgtEl>
                                          <p:spTgt spid="5">
                                            <p:txEl>
                                              <p:pRg st="8" end="8"/>
                                            </p:txEl>
                                          </p:spTgt>
                                        </p:tgtEl>
                                        <p:attrNameLst>
                                          <p:attrName>ppt_h</p:attrName>
                                        </p:attrNameLst>
                                      </p:cBhvr>
                                      <p:tavLst>
                                        <p:tav tm="0">
                                          <p:val>
                                            <p:fltVal val="0"/>
                                          </p:val>
                                        </p:tav>
                                        <p:tav tm="100000">
                                          <p:val>
                                            <p:strVal val="#ppt_h"/>
                                          </p:val>
                                        </p:tav>
                                      </p:tavLst>
                                    </p:anim>
                                    <p:animEffect transition="in" filter="fade">
                                      <p:cBhvr>
                                        <p:cTn id="39" dur="500"/>
                                        <p:tgtEl>
                                          <p:spTgt spid="5">
                                            <p:txEl>
                                              <p:pRg st="8" end="8"/>
                                            </p:txEl>
                                          </p:spTgt>
                                        </p:tgtEl>
                                      </p:cBhvr>
                                    </p:animEffect>
                                  </p:childTnLst>
                                </p:cTn>
                              </p:par>
                              <p:par>
                                <p:cTn id="40" presetID="53" presetClass="entr" presetSubtype="16" fill="hold" nodeType="withEffect">
                                  <p:stCondLst>
                                    <p:cond delay="0"/>
                                  </p:stCondLst>
                                  <p:childTnLst>
                                    <p:set>
                                      <p:cBhvr>
                                        <p:cTn id="41" dur="1" fill="hold">
                                          <p:stCondLst>
                                            <p:cond delay="0"/>
                                          </p:stCondLst>
                                        </p:cTn>
                                        <p:tgtEl>
                                          <p:spTgt spid="5">
                                            <p:txEl>
                                              <p:pRg st="9" end="9"/>
                                            </p:txEl>
                                          </p:spTgt>
                                        </p:tgtEl>
                                        <p:attrNameLst>
                                          <p:attrName>style.visibility</p:attrName>
                                        </p:attrNameLst>
                                      </p:cBhvr>
                                      <p:to>
                                        <p:strVal val="visible"/>
                                      </p:to>
                                    </p:set>
                                    <p:anim calcmode="lin" valueType="num">
                                      <p:cBhvr>
                                        <p:cTn id="42" dur="500" fill="hold"/>
                                        <p:tgtEl>
                                          <p:spTgt spid="5">
                                            <p:txEl>
                                              <p:pRg st="9" end="9"/>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9" end="9"/>
                                            </p:txEl>
                                          </p:spTgt>
                                        </p:tgtEl>
                                        <p:attrNameLst>
                                          <p:attrName>ppt_h</p:attrName>
                                        </p:attrNameLst>
                                      </p:cBhvr>
                                      <p:tavLst>
                                        <p:tav tm="0">
                                          <p:val>
                                            <p:fltVal val="0"/>
                                          </p:val>
                                        </p:tav>
                                        <p:tav tm="100000">
                                          <p:val>
                                            <p:strVal val="#ppt_h"/>
                                          </p:val>
                                        </p:tav>
                                      </p:tavLst>
                                    </p:anim>
                                    <p:animEffect transition="in" filter="fade">
                                      <p:cBhvr>
                                        <p:cTn id="44" dur="500"/>
                                        <p:tgtEl>
                                          <p:spTgt spid="5">
                                            <p:txEl>
                                              <p:pRg st="9" end="9"/>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4" presetClass="entr" presetSubtype="10" fill="hold" nodeType="clickEffect">
                                  <p:stCondLst>
                                    <p:cond delay="0"/>
                                  </p:stCondLst>
                                  <p:childTnLst>
                                    <p:set>
                                      <p:cBhvr>
                                        <p:cTn id="48" dur="1" fill="hold">
                                          <p:stCondLst>
                                            <p:cond delay="0"/>
                                          </p:stCondLst>
                                        </p:cTn>
                                        <p:tgtEl>
                                          <p:spTgt spid="5">
                                            <p:txEl>
                                              <p:pRg st="11" end="11"/>
                                            </p:txEl>
                                          </p:spTgt>
                                        </p:tgtEl>
                                        <p:attrNameLst>
                                          <p:attrName>style.visibility</p:attrName>
                                        </p:attrNameLst>
                                      </p:cBhvr>
                                      <p:to>
                                        <p:strVal val="visible"/>
                                      </p:to>
                                    </p:set>
                                    <p:animEffect transition="in" filter="randombar(horizontal)">
                                      <p:cBhvr>
                                        <p:cTn id="49"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38150" y="243840"/>
            <a:ext cx="7886700" cy="997269"/>
          </a:xfrm>
        </p:spPr>
        <p:txBody>
          <a:bodyPr>
            <a:normAutofit/>
          </a:bodyPr>
          <a:lstStyle/>
          <a:p>
            <a:r>
              <a:rPr lang="en-US" sz="3600" b="1" dirty="0" smtClean="0">
                <a:solidFill>
                  <a:schemeClr val="accent1">
                    <a:lumMod val="75000"/>
                  </a:schemeClr>
                </a:solidFill>
                <a:latin typeface="Times New Roman" panose="02020603050405020304" pitchFamily="18" charset="0"/>
                <a:cs typeface="Times New Roman" panose="02020603050405020304" pitchFamily="18" charset="0"/>
              </a:rPr>
              <a:t>Some important terms </a:t>
            </a:r>
            <a:endParaRPr lang="en-IN" sz="36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670560" y="1325880"/>
            <a:ext cx="7955280" cy="5115311"/>
          </a:xfrm>
          <a:prstGeom prst="rect">
            <a:avLst/>
          </a:prstGeom>
          <a:noFill/>
        </p:spPr>
        <p:txBody>
          <a:bodyPr wrap="square" rtlCol="0">
            <a:spAutoFit/>
          </a:bodyPr>
          <a:lstStyle/>
          <a:p>
            <a:pPr algn="just">
              <a:lnSpc>
                <a:spcPct val="150000"/>
              </a:lnSpc>
            </a:pPr>
            <a:r>
              <a:rPr lang="en-IN" sz="2000" b="1" dirty="0" smtClean="0">
                <a:latin typeface="Times New Roman" panose="02020603050405020304" pitchFamily="18" charset="0"/>
                <a:cs typeface="Times New Roman" panose="02020603050405020304" pitchFamily="18" charset="0"/>
              </a:rPr>
              <a:t>Mean or Equilibrium position:</a:t>
            </a:r>
            <a:r>
              <a:rPr lang="en-IN" sz="2000" dirty="0" smtClean="0">
                <a:latin typeface="Times New Roman" panose="02020603050405020304" pitchFamily="18" charset="0"/>
                <a:cs typeface="Times New Roman" panose="02020603050405020304" pitchFamily="18" charset="0"/>
              </a:rPr>
              <a:t> The point where the oscillating particle will remain in equilibrium.</a:t>
            </a:r>
          </a:p>
          <a:p>
            <a:pPr algn="just">
              <a:lnSpc>
                <a:spcPct val="150000"/>
              </a:lnSpc>
            </a:pPr>
            <a:endParaRPr lang="en-IN" sz="2000" dirty="0">
              <a:latin typeface="Times New Roman" panose="02020603050405020304" pitchFamily="18" charset="0"/>
              <a:cs typeface="Times New Roman" panose="02020603050405020304" pitchFamily="18" charset="0"/>
            </a:endParaRPr>
          </a:p>
          <a:p>
            <a:pPr algn="just">
              <a:lnSpc>
                <a:spcPct val="150000"/>
              </a:lnSpc>
            </a:pPr>
            <a:r>
              <a:rPr lang="en-IN" sz="2000" b="1" dirty="0" smtClean="0">
                <a:latin typeface="Times New Roman" panose="02020603050405020304" pitchFamily="18" charset="0"/>
                <a:cs typeface="Times New Roman" panose="02020603050405020304" pitchFamily="18" charset="0"/>
              </a:rPr>
              <a:t>Displacement:</a:t>
            </a:r>
            <a:r>
              <a:rPr lang="en-IN" sz="2000" dirty="0" smtClean="0">
                <a:latin typeface="Times New Roman" panose="02020603050405020304" pitchFamily="18" charset="0"/>
                <a:cs typeface="Times New Roman" panose="02020603050405020304" pitchFamily="18" charset="0"/>
              </a:rPr>
              <a:t> The distance covered by the oscillating particle from its mean position at </a:t>
            </a:r>
            <a:r>
              <a:rPr lang="en-IN" sz="2000" dirty="0">
                <a:latin typeface="Times New Roman" panose="02020603050405020304" pitchFamily="18" charset="0"/>
                <a:cs typeface="Times New Roman" panose="02020603050405020304" pitchFamily="18" charset="0"/>
              </a:rPr>
              <a:t>a</a:t>
            </a:r>
            <a:r>
              <a:rPr lang="en-IN" sz="2000" dirty="0" smtClean="0">
                <a:latin typeface="Times New Roman" panose="02020603050405020304" pitchFamily="18" charset="0"/>
                <a:cs typeface="Times New Roman" panose="02020603050405020304" pitchFamily="18" charset="0"/>
              </a:rPr>
              <a:t>ny given instant is known as is displacement at that instant (x). </a:t>
            </a:r>
          </a:p>
          <a:p>
            <a:pPr algn="just">
              <a:lnSpc>
                <a:spcPct val="150000"/>
              </a:lnSpc>
            </a:pPr>
            <a:endParaRPr lang="en-IN" sz="2000" dirty="0">
              <a:latin typeface="Times New Roman" panose="02020603050405020304" pitchFamily="18" charset="0"/>
              <a:cs typeface="Times New Roman" panose="02020603050405020304" pitchFamily="18" charset="0"/>
            </a:endParaRPr>
          </a:p>
          <a:p>
            <a:pPr algn="just">
              <a:lnSpc>
                <a:spcPct val="150000"/>
              </a:lnSpc>
            </a:pPr>
            <a:r>
              <a:rPr lang="en-IN" sz="2000" b="1" dirty="0" smtClean="0">
                <a:latin typeface="Times New Roman" panose="02020603050405020304" pitchFamily="18" charset="0"/>
                <a:cs typeface="Times New Roman" panose="02020603050405020304" pitchFamily="18" charset="0"/>
              </a:rPr>
              <a:t>Amplitude: </a:t>
            </a:r>
            <a:r>
              <a:rPr lang="en-IN" sz="2000" dirty="0" smtClean="0">
                <a:latin typeface="Times New Roman" panose="02020603050405020304" pitchFamily="18" charset="0"/>
                <a:cs typeface="Times New Roman" panose="02020603050405020304" pitchFamily="18" charset="0"/>
              </a:rPr>
              <a:t>The maximum distance covered by an oscillating particle on either sides of its mean position is called its amplitude (A)</a:t>
            </a:r>
          </a:p>
          <a:p>
            <a:pPr algn="just">
              <a:lnSpc>
                <a:spcPct val="150000"/>
              </a:lnSpc>
            </a:pPr>
            <a:endParaRPr lang="en-IN" sz="2000" dirty="0">
              <a:latin typeface="Times New Roman" panose="02020603050405020304" pitchFamily="18" charset="0"/>
              <a:cs typeface="Times New Roman" panose="02020603050405020304" pitchFamily="18" charset="0"/>
            </a:endParaRPr>
          </a:p>
          <a:p>
            <a:pPr algn="just">
              <a:lnSpc>
                <a:spcPct val="150000"/>
              </a:lnSpc>
            </a:pPr>
            <a:r>
              <a:rPr lang="en-IN" sz="2000" dirty="0" smtClean="0">
                <a:latin typeface="Times New Roman" panose="02020603050405020304" pitchFamily="18" charset="0"/>
                <a:cs typeface="Times New Roman" panose="02020603050405020304" pitchFamily="18" charset="0"/>
              </a:rPr>
              <a:t>Hence A= maximum x</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0864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randombar(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randombar(horizontal)">
                                      <p:cBhvr>
                                        <p:cTn id="17" dur="500"/>
                                        <p:tgtEl>
                                          <p:spTgt spid="5">
                                            <p:txEl>
                                              <p:pRg st="4" end="4"/>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5">
                                            <p:txEl>
                                              <p:pRg st="6" end="6"/>
                                            </p:txEl>
                                          </p:spTgt>
                                        </p:tgtEl>
                                        <p:attrNameLst>
                                          <p:attrName>style.visibility</p:attrName>
                                        </p:attrNameLst>
                                      </p:cBhvr>
                                      <p:to>
                                        <p:strVal val="visible"/>
                                      </p:to>
                                    </p:set>
                                    <p:animEffect transition="in" filter="randombar(horizontal)">
                                      <p:cBhvr>
                                        <p:cTn id="20"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38150" y="243840"/>
            <a:ext cx="7886700" cy="997269"/>
          </a:xfrm>
        </p:spPr>
        <p:txBody>
          <a:bodyPr>
            <a:normAutofit/>
          </a:bodyPr>
          <a:lstStyle/>
          <a:p>
            <a:r>
              <a:rPr lang="en-US" sz="3600" b="1" dirty="0" smtClean="0">
                <a:solidFill>
                  <a:schemeClr val="accent1">
                    <a:lumMod val="75000"/>
                  </a:schemeClr>
                </a:solidFill>
                <a:latin typeface="Times New Roman" panose="02020603050405020304" pitchFamily="18" charset="0"/>
                <a:cs typeface="Times New Roman" panose="02020603050405020304" pitchFamily="18" charset="0"/>
              </a:rPr>
              <a:t>Some important terms </a:t>
            </a:r>
            <a:endParaRPr lang="en-IN" sz="3600" b="1" dirty="0">
              <a:solidFill>
                <a:schemeClr val="accent1">
                  <a:lumMod val="75000"/>
                </a:schemeClr>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 name="TextBox 4"/>
              <p:cNvSpPr txBox="1"/>
              <p:nvPr/>
            </p:nvSpPr>
            <p:spPr>
              <a:xfrm>
                <a:off x="592301" y="1478898"/>
                <a:ext cx="7806690" cy="4054059"/>
              </a:xfrm>
              <a:prstGeom prst="rect">
                <a:avLst/>
              </a:prstGeom>
              <a:noFill/>
            </p:spPr>
            <p:txBody>
              <a:bodyPr wrap="square" rtlCol="0">
                <a:spAutoFit/>
              </a:bodyPr>
              <a:lstStyle/>
              <a:p>
                <a:r>
                  <a:rPr lang="en-IN" sz="2000" b="1" dirty="0" smtClean="0">
                    <a:latin typeface="Times New Roman" panose="02020603050405020304" pitchFamily="18" charset="0"/>
                    <a:cs typeface="Times New Roman" panose="02020603050405020304" pitchFamily="18" charset="0"/>
                  </a:rPr>
                  <a:t>Time period: </a:t>
                </a:r>
                <a:r>
                  <a:rPr lang="en-IN" sz="2000" dirty="0" smtClean="0">
                    <a:latin typeface="Times New Roman" panose="02020603050405020304" pitchFamily="18" charset="0"/>
                    <a:cs typeface="Times New Roman" panose="02020603050405020304" pitchFamily="18" charset="0"/>
                  </a:rPr>
                  <a:t>Time taken for one complete cycle of its oscillation is known as its time period (T) of its oscillation. </a:t>
                </a:r>
              </a:p>
              <a:p>
                <a:endParaRPr lang="en-IN" sz="2000" dirty="0">
                  <a:latin typeface="Times New Roman" panose="02020603050405020304" pitchFamily="18" charset="0"/>
                  <a:cs typeface="Times New Roman" panose="02020603050405020304" pitchFamily="18" charset="0"/>
                </a:endParaRPr>
              </a:p>
              <a:p>
                <a:r>
                  <a:rPr lang="en-IN" sz="2000" b="1" dirty="0" smtClean="0">
                    <a:latin typeface="Times New Roman" panose="02020603050405020304" pitchFamily="18" charset="0"/>
                    <a:cs typeface="Times New Roman" panose="02020603050405020304" pitchFamily="18" charset="0"/>
                  </a:rPr>
                  <a:t>Frequency:</a:t>
                </a:r>
                <a:r>
                  <a:rPr lang="en-IN" sz="2000" dirty="0" smtClean="0">
                    <a:latin typeface="Times New Roman" panose="02020603050405020304" pitchFamily="18" charset="0"/>
                    <a:cs typeface="Times New Roman" panose="02020603050405020304" pitchFamily="18" charset="0"/>
                  </a:rPr>
                  <a:t> Total  number of complete oscillation in unit time (1s) interval is called its frequency (f) of oscillation.</a:t>
                </a:r>
              </a:p>
              <a:p>
                <a:endParaRPr lang="en-IN" sz="2000" dirty="0">
                  <a:latin typeface="Times New Roman" panose="02020603050405020304" pitchFamily="18" charset="0"/>
                  <a:cs typeface="Times New Roman" panose="02020603050405020304" pitchFamily="18" charset="0"/>
                </a:endParaRPr>
              </a:p>
              <a:p>
                <a:r>
                  <a:rPr lang="en-IN" sz="2000" dirty="0" smtClean="0">
                    <a:latin typeface="Times New Roman" panose="02020603050405020304" pitchFamily="18" charset="0"/>
                    <a:cs typeface="Times New Roman" panose="02020603050405020304" pitchFamily="18" charset="0"/>
                  </a:rPr>
                  <a:t>The relation between the time period and frequency is</a:t>
                </a:r>
              </a:p>
              <a:p>
                <a:pPr/>
                <a14:m>
                  <m:oMathPara xmlns:m="http://schemas.openxmlformats.org/officeDocument/2006/math">
                    <m:oMathParaPr>
                      <m:jc m:val="centerGroup"/>
                    </m:oMathParaPr>
                    <m:oMath xmlns:m="http://schemas.openxmlformats.org/officeDocument/2006/math">
                      <m:r>
                        <m:rPr>
                          <m:sty m:val="p"/>
                        </m:rPr>
                        <a:rPr lang="en-IN" sz="2000" b="0" i="0" smtClean="0">
                          <a:latin typeface="Cambria Math" panose="02040503050406030204" pitchFamily="18" charset="0"/>
                          <a:cs typeface="Times New Roman" panose="02020603050405020304" pitchFamily="18" charset="0"/>
                        </a:rPr>
                        <m:t>T</m:t>
                      </m:r>
                      <m:r>
                        <a:rPr lang="en-IN" sz="2000" b="0" i="0" smtClean="0">
                          <a:latin typeface="Cambria Math" panose="02040503050406030204" pitchFamily="18" charset="0"/>
                          <a:cs typeface="Times New Roman" panose="02020603050405020304" pitchFamily="18" charset="0"/>
                        </a:rPr>
                        <m:t>=</m:t>
                      </m:r>
                      <m:f>
                        <m:fPr>
                          <m:ctrlPr>
                            <a:rPr lang="en-IN" sz="2000" b="0" i="1" smtClean="0">
                              <a:latin typeface="Cambria Math" panose="02040503050406030204" pitchFamily="18" charset="0"/>
                              <a:cs typeface="Times New Roman" panose="02020603050405020304" pitchFamily="18" charset="0"/>
                            </a:rPr>
                          </m:ctrlPr>
                        </m:fPr>
                        <m:num>
                          <m:r>
                            <a:rPr lang="en-IN" sz="2000" b="0" i="0" smtClean="0">
                              <a:latin typeface="Cambria Math" panose="02040503050406030204" pitchFamily="18" charset="0"/>
                              <a:cs typeface="Times New Roman" panose="02020603050405020304" pitchFamily="18" charset="0"/>
                            </a:rPr>
                            <m:t>1</m:t>
                          </m:r>
                        </m:num>
                        <m:den>
                          <m:r>
                            <m:rPr>
                              <m:sty m:val="p"/>
                            </m:rPr>
                            <a:rPr lang="en-IN" sz="2000" b="0" i="0" smtClean="0">
                              <a:latin typeface="Cambria Math" panose="02040503050406030204" pitchFamily="18" charset="0"/>
                              <a:cs typeface="Times New Roman" panose="02020603050405020304" pitchFamily="18" charset="0"/>
                            </a:rPr>
                            <m:t>f</m:t>
                          </m:r>
                        </m:den>
                      </m:f>
                    </m:oMath>
                  </m:oMathPara>
                </a14:m>
                <a:endParaRPr lang="en-IN" sz="2000" dirty="0" smtClean="0">
                  <a:latin typeface="Times New Roman" panose="02020603050405020304" pitchFamily="18" charset="0"/>
                  <a:cs typeface="Times New Roman" panose="02020603050405020304" pitchFamily="18" charset="0"/>
                </a:endParaRPr>
              </a:p>
              <a:p>
                <a:endParaRPr lang="en-IN" sz="2000" dirty="0">
                  <a:latin typeface="Times New Roman" panose="02020603050405020304" pitchFamily="18" charset="0"/>
                  <a:cs typeface="Times New Roman" panose="02020603050405020304" pitchFamily="18" charset="0"/>
                </a:endParaRPr>
              </a:p>
              <a:p>
                <a:r>
                  <a:rPr lang="en-IN" sz="2000" b="1" dirty="0" smtClean="0">
                    <a:latin typeface="Times New Roman" panose="02020603050405020304" pitchFamily="18" charset="0"/>
                    <a:cs typeface="Times New Roman" panose="02020603050405020304" pitchFamily="18" charset="0"/>
                  </a:rPr>
                  <a:t>Phase:</a:t>
                </a:r>
                <a:r>
                  <a:rPr lang="en-IN" sz="2000" dirty="0" smtClean="0">
                    <a:latin typeface="Times New Roman" panose="02020603050405020304" pitchFamily="18" charset="0"/>
                    <a:cs typeface="Times New Roman" panose="02020603050405020304" pitchFamily="18" charset="0"/>
                  </a:rPr>
                  <a:t> The argument, of the trigonometric function that represent a </a:t>
                </a:r>
                <a:r>
                  <a:rPr lang="en-IN" sz="2000" dirty="0" err="1" smtClean="0">
                    <a:latin typeface="Times New Roman" panose="02020603050405020304" pitchFamily="18" charset="0"/>
                    <a:cs typeface="Times New Roman" panose="02020603050405020304" pitchFamily="18" charset="0"/>
                  </a:rPr>
                  <a:t>SHM</a:t>
                </a:r>
                <a:r>
                  <a:rPr lang="en-IN" sz="2000" dirty="0" smtClean="0">
                    <a:latin typeface="Times New Roman" panose="02020603050405020304" pitchFamily="18" charset="0"/>
                    <a:cs typeface="Times New Roman" panose="02020603050405020304" pitchFamily="18" charset="0"/>
                  </a:rPr>
                  <a:t>, represents the state of the motion i.e., its position, velocity, acceleration etc. is called its phase.</a:t>
                </a:r>
                <a:endParaRPr lang="en-IN" sz="2000" dirty="0">
                  <a:latin typeface="Times New Roman" panose="02020603050405020304" pitchFamily="18" charset="0"/>
                  <a:cs typeface="Times New Roman" panose="02020603050405020304" pitchFamily="18"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592301" y="1478898"/>
                <a:ext cx="7806690" cy="4054059"/>
              </a:xfrm>
              <a:prstGeom prst="rect">
                <a:avLst/>
              </a:prstGeom>
              <a:blipFill rotWithShape="0">
                <a:blip r:embed="rId2"/>
                <a:stretch>
                  <a:fillRect l="-781" t="-902" r="-546" b="-1805"/>
                </a:stretch>
              </a:blipFill>
            </p:spPr>
            <p:txBody>
              <a:bodyPr/>
              <a:lstStyle/>
              <a:p>
                <a:r>
                  <a:rPr lang="en-IN">
                    <a:noFill/>
                  </a:rPr>
                  <a:t> </a:t>
                </a:r>
              </a:p>
            </p:txBody>
          </p:sp>
        </mc:Fallback>
      </mc:AlternateContent>
    </p:spTree>
    <p:extLst>
      <p:ext uri="{BB962C8B-B14F-4D97-AF65-F5344CB8AC3E}">
        <p14:creationId xmlns:p14="http://schemas.microsoft.com/office/powerpoint/2010/main" val="1241862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randombar(horizontal)">
                                      <p:cBhvr>
                                        <p:cTn id="12" dur="500"/>
                                        <p:tgtEl>
                                          <p:spTgt spid="5">
                                            <p:txEl>
                                              <p:pRg st="2" end="2"/>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animEffect transition="in" filter="randombar(horizontal)">
                                      <p:cBhvr>
                                        <p:cTn id="15" dur="500"/>
                                        <p:tgtEl>
                                          <p:spTgt spid="5">
                                            <p:txEl>
                                              <p:pRg st="4" end="4"/>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5">
                                            <p:txEl>
                                              <p:pRg st="5" end="5"/>
                                            </p:txEl>
                                          </p:spTgt>
                                        </p:tgtEl>
                                        <p:attrNameLst>
                                          <p:attrName>style.visibility</p:attrName>
                                        </p:attrNameLst>
                                      </p:cBhvr>
                                      <p:to>
                                        <p:strVal val="visible"/>
                                      </p:to>
                                    </p:set>
                                    <p:animEffect transition="in" filter="randombar(horizontal)">
                                      <p:cBhvr>
                                        <p:cTn id="18" dur="500"/>
                                        <p:tgtEl>
                                          <p:spTgt spid="5">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animEffect transition="in" filter="randombar(horizontal)">
                                      <p:cBhvr>
                                        <p:cTn id="23"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488</TotalTime>
  <Words>1087</Words>
  <Application>Microsoft Office PowerPoint</Application>
  <PresentationFormat>On-screen Show (4:3)</PresentationFormat>
  <Paragraphs>149</Paragraphs>
  <Slides>21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ＭＳ Ｐゴシック</vt:lpstr>
      <vt:lpstr>SimSun</vt:lpstr>
      <vt:lpstr>Arial</vt:lpstr>
      <vt:lpstr>Calibri</vt:lpstr>
      <vt:lpstr>Calibri Light</vt:lpstr>
      <vt:lpstr>Cambria Math</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Simple Harmonic Motion</vt:lpstr>
      <vt:lpstr>Simple Harmonic Motion</vt:lpstr>
      <vt:lpstr>Some important terms </vt:lpstr>
      <vt:lpstr>Some important terms </vt:lpstr>
      <vt:lpstr>SHM &amp; Uniform circular motion</vt:lpstr>
      <vt:lpstr>SHM &amp; Uniform circular motion</vt:lpstr>
      <vt:lpstr>Energy of SHM</vt:lpstr>
      <vt:lpstr>Energy of SHM</vt:lpstr>
      <vt:lpstr>Energy of SHM</vt:lpstr>
      <vt:lpstr>Damped Harmonic Motion</vt:lpstr>
      <vt:lpstr>Damped Harmonic Motion</vt:lpstr>
      <vt:lpstr>Damped Harmonic Motion</vt:lpstr>
      <vt:lpstr>Forced Oscillation: Resonance</vt:lpstr>
      <vt:lpstr>Forced Oscillation: Resonance</vt:lpstr>
      <vt:lpstr>Numerical problems on SHM</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Soubhik Chattopadhyay</dc:creator>
  <cp:lastModifiedBy>Soubhik Chattopadhyay</cp:lastModifiedBy>
  <cp:revision>35</cp:revision>
  <dcterms:created xsi:type="dcterms:W3CDTF">2023-03-01T06:04:45Z</dcterms:created>
  <dcterms:modified xsi:type="dcterms:W3CDTF">2023-04-24T09:16:04Z</dcterms:modified>
</cp:coreProperties>
</file>